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4"/>
  </p:sldMasterIdLst>
  <p:notesMasterIdLst>
    <p:notesMasterId r:id="rId142"/>
  </p:notesMasterIdLst>
  <p:handoutMasterIdLst>
    <p:handoutMasterId r:id="rId143"/>
  </p:handoutMasterIdLst>
  <p:sldIdLst>
    <p:sldId id="258" r:id="rId5"/>
    <p:sldId id="331" r:id="rId6"/>
    <p:sldId id="285" r:id="rId7"/>
    <p:sldId id="334" r:id="rId8"/>
    <p:sldId id="335" r:id="rId9"/>
    <p:sldId id="336" r:id="rId10"/>
    <p:sldId id="337" r:id="rId11"/>
    <p:sldId id="338" r:id="rId12"/>
    <p:sldId id="339" r:id="rId13"/>
    <p:sldId id="340" r:id="rId14"/>
    <p:sldId id="341" r:id="rId15"/>
    <p:sldId id="342" r:id="rId16"/>
    <p:sldId id="343" r:id="rId17"/>
    <p:sldId id="344" r:id="rId18"/>
    <p:sldId id="345" r:id="rId19"/>
    <p:sldId id="346" r:id="rId20"/>
    <p:sldId id="347" r:id="rId21"/>
    <p:sldId id="348" r:id="rId22"/>
    <p:sldId id="349" r:id="rId23"/>
    <p:sldId id="350" r:id="rId24"/>
    <p:sldId id="351" r:id="rId25"/>
    <p:sldId id="352" r:id="rId26"/>
    <p:sldId id="353" r:id="rId27"/>
    <p:sldId id="354" r:id="rId28"/>
    <p:sldId id="355" r:id="rId29"/>
    <p:sldId id="356" r:id="rId30"/>
    <p:sldId id="357" r:id="rId31"/>
    <p:sldId id="358" r:id="rId32"/>
    <p:sldId id="359" r:id="rId33"/>
    <p:sldId id="360" r:id="rId34"/>
    <p:sldId id="361" r:id="rId35"/>
    <p:sldId id="362" r:id="rId36"/>
    <p:sldId id="363" r:id="rId37"/>
    <p:sldId id="364" r:id="rId38"/>
    <p:sldId id="365" r:id="rId39"/>
    <p:sldId id="366" r:id="rId40"/>
    <p:sldId id="367" r:id="rId41"/>
    <p:sldId id="368" r:id="rId42"/>
    <p:sldId id="369" r:id="rId43"/>
    <p:sldId id="370" r:id="rId44"/>
    <p:sldId id="371" r:id="rId45"/>
    <p:sldId id="372" r:id="rId46"/>
    <p:sldId id="373" r:id="rId47"/>
    <p:sldId id="374" r:id="rId48"/>
    <p:sldId id="375" r:id="rId49"/>
    <p:sldId id="376" r:id="rId50"/>
    <p:sldId id="377" r:id="rId51"/>
    <p:sldId id="378" r:id="rId52"/>
    <p:sldId id="379" r:id="rId53"/>
    <p:sldId id="380" r:id="rId54"/>
    <p:sldId id="381" r:id="rId55"/>
    <p:sldId id="382" r:id="rId56"/>
    <p:sldId id="383" r:id="rId57"/>
    <p:sldId id="384" r:id="rId58"/>
    <p:sldId id="385" r:id="rId59"/>
    <p:sldId id="386" r:id="rId60"/>
    <p:sldId id="387" r:id="rId61"/>
    <p:sldId id="388" r:id="rId62"/>
    <p:sldId id="389" r:id="rId63"/>
    <p:sldId id="390" r:id="rId64"/>
    <p:sldId id="391" r:id="rId65"/>
    <p:sldId id="392" r:id="rId66"/>
    <p:sldId id="393" r:id="rId67"/>
    <p:sldId id="394" r:id="rId68"/>
    <p:sldId id="395" r:id="rId69"/>
    <p:sldId id="396" r:id="rId70"/>
    <p:sldId id="397" r:id="rId71"/>
    <p:sldId id="398" r:id="rId72"/>
    <p:sldId id="399" r:id="rId73"/>
    <p:sldId id="400" r:id="rId74"/>
    <p:sldId id="401" r:id="rId75"/>
    <p:sldId id="402" r:id="rId76"/>
    <p:sldId id="403" r:id="rId77"/>
    <p:sldId id="404" r:id="rId78"/>
    <p:sldId id="405" r:id="rId79"/>
    <p:sldId id="406" r:id="rId80"/>
    <p:sldId id="407" r:id="rId81"/>
    <p:sldId id="408" r:id="rId82"/>
    <p:sldId id="409" r:id="rId83"/>
    <p:sldId id="410" r:id="rId84"/>
    <p:sldId id="411" r:id="rId85"/>
    <p:sldId id="412" r:id="rId86"/>
    <p:sldId id="413" r:id="rId87"/>
    <p:sldId id="414" r:id="rId88"/>
    <p:sldId id="415" r:id="rId89"/>
    <p:sldId id="416" r:id="rId90"/>
    <p:sldId id="417" r:id="rId91"/>
    <p:sldId id="418" r:id="rId92"/>
    <p:sldId id="419" r:id="rId93"/>
    <p:sldId id="420" r:id="rId94"/>
    <p:sldId id="421" r:id="rId95"/>
    <p:sldId id="422" r:id="rId96"/>
    <p:sldId id="423" r:id="rId97"/>
    <p:sldId id="424" r:id="rId98"/>
    <p:sldId id="425" r:id="rId99"/>
    <p:sldId id="426" r:id="rId100"/>
    <p:sldId id="427" r:id="rId101"/>
    <p:sldId id="428" r:id="rId102"/>
    <p:sldId id="429" r:id="rId103"/>
    <p:sldId id="430" r:id="rId104"/>
    <p:sldId id="431" r:id="rId105"/>
    <p:sldId id="432" r:id="rId106"/>
    <p:sldId id="433" r:id="rId107"/>
    <p:sldId id="434" r:id="rId108"/>
    <p:sldId id="435" r:id="rId109"/>
    <p:sldId id="436" r:id="rId110"/>
    <p:sldId id="437" r:id="rId111"/>
    <p:sldId id="438" r:id="rId112"/>
    <p:sldId id="439" r:id="rId113"/>
    <p:sldId id="440" r:id="rId114"/>
    <p:sldId id="441" r:id="rId115"/>
    <p:sldId id="442" r:id="rId116"/>
    <p:sldId id="443" r:id="rId117"/>
    <p:sldId id="444" r:id="rId118"/>
    <p:sldId id="445" r:id="rId119"/>
    <p:sldId id="446" r:id="rId120"/>
    <p:sldId id="447" r:id="rId121"/>
    <p:sldId id="448" r:id="rId122"/>
    <p:sldId id="449" r:id="rId123"/>
    <p:sldId id="450" r:id="rId124"/>
    <p:sldId id="451" r:id="rId125"/>
    <p:sldId id="452" r:id="rId126"/>
    <p:sldId id="453" r:id="rId127"/>
    <p:sldId id="454" r:id="rId128"/>
    <p:sldId id="455" r:id="rId129"/>
    <p:sldId id="456" r:id="rId130"/>
    <p:sldId id="457" r:id="rId131"/>
    <p:sldId id="333" r:id="rId132"/>
    <p:sldId id="458" r:id="rId133"/>
    <p:sldId id="459" r:id="rId134"/>
    <p:sldId id="460" r:id="rId135"/>
    <p:sldId id="461" r:id="rId136"/>
    <p:sldId id="462" r:id="rId137"/>
    <p:sldId id="463" r:id="rId138"/>
    <p:sldId id="464" r:id="rId139"/>
    <p:sldId id="332" r:id="rId140"/>
    <p:sldId id="261" r:id="rId141"/>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697">
          <p15:clr>
            <a:srgbClr val="A4A3A4"/>
          </p15:clr>
        </p15:guide>
        <p15:guide id="2" orient="horz" pos="2203">
          <p15:clr>
            <a:srgbClr val="A4A3A4"/>
          </p15:clr>
        </p15:guide>
        <p15:guide id="3" orient="horz" pos="3881">
          <p15:clr>
            <a:srgbClr val="A4A3A4"/>
          </p15:clr>
        </p15:guide>
        <p15:guide id="4" orient="horz" pos="184">
          <p15:clr>
            <a:srgbClr val="A4A3A4"/>
          </p15:clr>
        </p15:guide>
        <p15:guide id="5" orient="horz" pos="456">
          <p15:clr>
            <a:srgbClr val="A4A3A4"/>
          </p15:clr>
        </p15:guide>
        <p15:guide id="6" pos="7301">
          <p15:clr>
            <a:srgbClr val="A4A3A4"/>
          </p15:clr>
        </p15:guide>
        <p15:guide id="7" pos="3831">
          <p15:clr>
            <a:srgbClr val="A4A3A4"/>
          </p15:clr>
        </p15:guide>
        <p15:guide id="8" pos="3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2A74"/>
    <a:srgbClr val="12838C"/>
    <a:srgbClr val="A8A27E"/>
    <a:srgbClr val="3A2139"/>
    <a:srgbClr val="868686"/>
    <a:srgbClr val="1499E6"/>
    <a:srgbClr val="149DEC"/>
    <a:srgbClr val="0D65AF"/>
    <a:srgbClr val="0D84AF"/>
    <a:srgbClr val="0184A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88706" autoAdjust="0"/>
  </p:normalViewPr>
  <p:slideViewPr>
    <p:cSldViewPr snapToGrid="0" showGuides="1">
      <p:cViewPr varScale="1">
        <p:scale>
          <a:sx n="66" d="100"/>
          <a:sy n="66" d="100"/>
        </p:scale>
        <p:origin x="-876" y="-114"/>
      </p:cViewPr>
      <p:guideLst>
        <p:guide orient="horz" pos="697"/>
        <p:guide orient="horz" pos="2203"/>
        <p:guide orient="horz" pos="3881"/>
        <p:guide orient="horz" pos="184"/>
        <p:guide orient="horz" pos="456"/>
        <p:guide pos="7301"/>
        <p:guide pos="3831"/>
        <p:guide pos="37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3E7550-E0F9-3D47-B240-CDF212F954DC}" type="datetimeFigureOut">
              <a:rPr lang="en-US" smtClean="0"/>
              <a:t>9/19/2016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55E19F-8104-454E-99EE-5FECE3F2C2A1}" type="slidenum">
              <a:rPr lang="en-US" smtClean="0"/>
              <a:t>‹#›</a:t>
            </a:fld>
            <a:endParaRPr lang="en-US"/>
          </a:p>
        </p:txBody>
      </p:sp>
    </p:spTree>
    <p:extLst>
      <p:ext uri="{BB962C8B-B14F-4D97-AF65-F5344CB8AC3E}">
        <p14:creationId xmlns:p14="http://schemas.microsoft.com/office/powerpoint/2010/main" val="22802702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F4816F-C52D-684F-90D7-8658B6D04F7F}" type="datetimeFigureOut">
              <a:rPr lang="en-US" smtClean="0"/>
              <a:t>9/19/2016</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2F3505-8F58-2C45-86A7-6D873B9ECDD2}" type="slidenum">
              <a:rPr lang="en-US" smtClean="0"/>
              <a:t>‹#›</a:t>
            </a:fld>
            <a:endParaRPr lang="en-US"/>
          </a:p>
        </p:txBody>
      </p:sp>
    </p:spTree>
    <p:extLst>
      <p:ext uri="{BB962C8B-B14F-4D97-AF65-F5344CB8AC3E}">
        <p14:creationId xmlns:p14="http://schemas.microsoft.com/office/powerpoint/2010/main" val="18562262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xyzws.com/Javafaq/what-is-string-literal-pool/3"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en.wikipedia.org/wiki/String_internin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docs.oracle.com/javase/tutorial/essential/exceptions/"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E925EB1E-C97B-4342-B100-DDFAF19C7638}" type="slidenum">
              <a:rPr lang="en-US" altLang="en-US" smtClean="0"/>
              <a:pPr eaLnBrk="1" hangingPunct="1">
                <a:spcBef>
                  <a:spcPct val="0"/>
                </a:spcBef>
              </a:pPr>
              <a:t>19</a:t>
            </a:fld>
            <a:endParaRPr lang="en-US" altLang="en-US" smtClean="0"/>
          </a:p>
        </p:txBody>
      </p:sp>
      <p:sp>
        <p:nvSpPr>
          <p:cNvPr id="142339" name="Rectangle 2"/>
          <p:cNvSpPr>
            <a:spLocks noGrp="1" noRot="1" noChangeAspect="1" noChangeArrowheads="1" noTextEdit="1"/>
          </p:cNvSpPr>
          <p:nvPr>
            <p:ph type="sldImg"/>
          </p:nvPr>
        </p:nvSpPr>
        <p:spPr>
          <a:xfrm>
            <a:off x="1143000" y="685800"/>
            <a:ext cx="4573588" cy="3429000"/>
          </a:xfrm>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smtClean="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AF6024E3-BA58-47AB-8F0F-06CE15C9171B}" type="slidenum">
              <a:rPr lang="en-US" altLang="en-US" smtClean="0"/>
              <a:pPr eaLnBrk="1" hangingPunct="1">
                <a:spcBef>
                  <a:spcPct val="0"/>
                </a:spcBef>
              </a:pPr>
              <a:t>55</a:t>
            </a:fld>
            <a:endParaRPr lang="en-US" altLang="en-US" smtClean="0"/>
          </a:p>
        </p:txBody>
      </p:sp>
      <p:sp>
        <p:nvSpPr>
          <p:cNvPr id="151555" name="Rectangle 2"/>
          <p:cNvSpPr>
            <a:spLocks noGrp="1" noRot="1" noChangeAspect="1" noChangeArrowheads="1" noTextEdit="1"/>
          </p:cNvSpPr>
          <p:nvPr>
            <p:ph type="sldImg"/>
          </p:nvPr>
        </p:nvSpPr>
        <p:spPr>
          <a:xfrm>
            <a:off x="1143000" y="685800"/>
            <a:ext cx="4573588" cy="3429000"/>
          </a:xfrm>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N" altLang="en-US" smtClean="0">
                <a:ea typeface="ＭＳ Ｐゴシック" pitchFamily="34" charset="-128"/>
              </a:rPr>
              <a:t>For complete list of values that can be passed as parameter – </a:t>
            </a:r>
          </a:p>
          <a:p>
            <a:pPr eaLnBrk="1" hangingPunct="1"/>
            <a:r>
              <a:rPr lang="en-IN" altLang="en-US" smtClean="0">
                <a:ea typeface="ＭＳ Ｐゴシック" pitchFamily="34" charset="-128"/>
              </a:rPr>
              <a:t>http://www.thebuzzmedia.com/supported-values-for-suppresswarnings/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a:xfrm>
            <a:off x="1143000" y="685800"/>
            <a:ext cx="4573588" cy="3429000"/>
          </a:xfrm>
          <a:ln/>
        </p:spPr>
      </p:sp>
      <p:sp>
        <p:nvSpPr>
          <p:cNvPr id="152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a typeface="ＭＳ Ｐゴシック" pitchFamily="34" charset="-128"/>
              </a:rPr>
              <a:t>The images on the slide above, show the execution of the program in debug mode to showcase the fact that the operations on a string object result in creation of a new String object.</a:t>
            </a:r>
          </a:p>
          <a:p>
            <a:endParaRPr lang="en-US" altLang="en-US" smtClean="0">
              <a:ea typeface="ＭＳ Ｐゴシック" pitchFamily="34" charset="-128"/>
            </a:endParaRPr>
          </a:p>
          <a:p>
            <a:r>
              <a:rPr lang="en-US" altLang="en-US" smtClean="0">
                <a:ea typeface="ＭＳ Ｐゴシック" pitchFamily="34" charset="-128"/>
              </a:rPr>
              <a:t>Image 1 : shows the execution of the StringDemo class in debug mode till line – s1=s1.substring(1); Note the “id” assigned to the variables</a:t>
            </a:r>
          </a:p>
          <a:p>
            <a:endParaRPr lang="en-US" altLang="en-US" smtClean="0">
              <a:ea typeface="ＭＳ Ｐゴシック" pitchFamily="34" charset="-128"/>
            </a:endParaRPr>
          </a:p>
          <a:p>
            <a:r>
              <a:rPr lang="en-US" altLang="en-US" smtClean="0">
                <a:ea typeface="ＭＳ Ｐゴシック" pitchFamily="34" charset="-128"/>
              </a:rPr>
              <a:t>Image 2 : Shows the execution of the StringDemo class in debug mode after line – s1=s1.substring(1); has been executed; Note the ““id” assigned to the variables, also note that the id of the String reference s1 has changed from 19 to 25.</a:t>
            </a:r>
          </a:p>
          <a:p>
            <a:endParaRPr lang="en-US" altLang="en-US" smtClean="0">
              <a:ea typeface="ＭＳ Ｐゴシック" pitchFamily="34" charset="-128"/>
            </a:endParaRPr>
          </a:p>
        </p:txBody>
      </p:sp>
      <p:sp>
        <p:nvSpPr>
          <p:cNvPr id="152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61908981-BE07-4402-A087-53F8501F577D}" type="slidenum">
              <a:rPr lang="en-US" altLang="en-US" smtClean="0"/>
              <a:pPr eaLnBrk="1" hangingPunct="1">
                <a:spcBef>
                  <a:spcPct val="0"/>
                </a:spcBef>
              </a:pPr>
              <a:t>70</a:t>
            </a:fld>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xfrm>
            <a:off x="382588" y="685800"/>
            <a:ext cx="6094412" cy="3429000"/>
          </a:xfrm>
          <a:ln/>
        </p:spPr>
      </p:sp>
      <p:sp>
        <p:nvSpPr>
          <p:cNvPr id="153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a typeface="ＭＳ Ｐゴシック" pitchFamily="34" charset="-128"/>
                <a:hlinkClick r:id="rId3"/>
              </a:rPr>
              <a:t>http://www.xyzws.com/Javafaq/what-is-string-literal-pool/3</a:t>
            </a:r>
            <a:endParaRPr lang="en-US" altLang="en-US" smtClean="0">
              <a:ea typeface="ＭＳ Ｐゴシック" pitchFamily="34" charset="-128"/>
            </a:endParaRPr>
          </a:p>
          <a:p>
            <a:r>
              <a:rPr lang="en-US" altLang="en-US" smtClean="0">
                <a:ea typeface="ＭＳ Ｐゴシック" pitchFamily="34" charset="-128"/>
                <a:hlinkClick r:id="rId4"/>
              </a:rPr>
              <a:t>http://en.wikipedia.org/wiki/String_interning</a:t>
            </a:r>
            <a:endParaRPr lang="en-US" altLang="en-US" smtClean="0">
              <a:ea typeface="ＭＳ Ｐゴシック" pitchFamily="34" charset="-128"/>
            </a:endParaRPr>
          </a:p>
          <a:p>
            <a:endParaRPr lang="en-US" altLang="en-US" smtClean="0">
              <a:ea typeface="ＭＳ Ｐゴシック" pitchFamily="34" charset="-128"/>
            </a:endParaRPr>
          </a:p>
          <a:p>
            <a:r>
              <a:rPr lang="en-US" altLang="en-US" smtClean="0">
                <a:ea typeface="ＭＳ Ｐゴシック" pitchFamily="34" charset="-128"/>
              </a:rPr>
              <a:t>String allocation, like all object allocation, proves costly in both time and memory. The JVM performs some trickery while instantiating </a:t>
            </a:r>
            <a:r>
              <a:rPr lang="en-US" altLang="en-US" b="1" i="1" smtClean="0">
                <a:ea typeface="ＭＳ Ｐゴシック" pitchFamily="34" charset="-128"/>
              </a:rPr>
              <a:t>string literals</a:t>
            </a:r>
            <a:r>
              <a:rPr lang="en-US" altLang="en-US" smtClean="0">
                <a:ea typeface="ＭＳ Ｐゴシック" pitchFamily="34" charset="-128"/>
              </a:rPr>
              <a:t> to increase performance and decrease memory overhead.</a:t>
            </a:r>
          </a:p>
          <a:p>
            <a:endParaRPr lang="en-US" altLang="en-US" smtClean="0">
              <a:ea typeface="ＭＳ Ｐゴシック" pitchFamily="34" charset="-128"/>
            </a:endParaRPr>
          </a:p>
          <a:p>
            <a:endParaRPr lang="en-US" altLang="en-US" smtClean="0">
              <a:ea typeface="ＭＳ Ｐゴシック" pitchFamily="34" charset="-128"/>
            </a:endParaRPr>
          </a:p>
          <a:p>
            <a:r>
              <a:rPr lang="en-US" altLang="en-US" smtClean="0">
                <a:ea typeface="ＭＳ Ｐゴシック" pitchFamily="34" charset="-128"/>
              </a:rPr>
              <a:t>In the example above the both the string references are assigned the reference to the String object “Hello” created in the string literal pool.</a:t>
            </a:r>
          </a:p>
          <a:p>
            <a:endParaRPr lang="en-US" altLang="en-US" smtClean="0">
              <a:ea typeface="ＭＳ Ｐゴシック" pitchFamily="34" charset="-128"/>
            </a:endParaRPr>
          </a:p>
          <a:p>
            <a:r>
              <a:rPr lang="en-US" altLang="en-US" smtClean="0">
                <a:ea typeface="ＭＳ Ｐゴシック" pitchFamily="34" charset="-128"/>
              </a:rPr>
              <a:t>However if we would have created String str2= new String(“Hello”); then the result would have been false, as creating strings using the new keyword creates an object in the regular heap instead of the String literal pool.</a:t>
            </a:r>
          </a:p>
        </p:txBody>
      </p:sp>
      <p:sp>
        <p:nvSpPr>
          <p:cNvPr id="153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31D8753C-710D-43CF-9991-9B3D2D291990}" type="slidenum">
              <a:rPr lang="en-US" altLang="en-US" smtClean="0"/>
              <a:pPr eaLnBrk="1" hangingPunct="1">
                <a:spcBef>
                  <a:spcPct val="0"/>
                </a:spcBef>
              </a:pPr>
              <a:t>71</a:t>
            </a:fld>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a:xfrm>
            <a:off x="382588" y="685800"/>
            <a:ext cx="6094412" cy="3429000"/>
          </a:xfrm>
          <a:ln/>
        </p:spPr>
      </p:sp>
      <p:sp>
        <p:nvSpPr>
          <p:cNvPr id="154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itchFamily="34" charset="-128"/>
            </a:endParaRPr>
          </a:p>
        </p:txBody>
      </p:sp>
      <p:sp>
        <p:nvSpPr>
          <p:cNvPr id="154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8A22D8C4-2D09-4FA7-951E-C169ED1FFC52}" type="slidenum">
              <a:rPr lang="en-US" altLang="en-US" smtClean="0"/>
              <a:pPr eaLnBrk="1" hangingPunct="1">
                <a:spcBef>
                  <a:spcPct val="0"/>
                </a:spcBef>
              </a:pPr>
              <a:t>73</a:t>
            </a:fld>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xfrm>
            <a:off x="1143000" y="685800"/>
            <a:ext cx="4573588" cy="3429000"/>
          </a:xfrm>
          <a:ln/>
        </p:spPr>
      </p:sp>
      <p:sp>
        <p:nvSpPr>
          <p:cNvPr id="155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itchFamily="34" charset="-128"/>
            </a:endParaRPr>
          </a:p>
        </p:txBody>
      </p:sp>
      <p:sp>
        <p:nvSpPr>
          <p:cNvPr id="155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E3E0883F-AF8C-4EB3-9705-9F5168A15157}" type="slidenum">
              <a:rPr lang="en-US" altLang="en-US" smtClean="0"/>
              <a:pPr eaLnBrk="1" hangingPunct="1">
                <a:spcBef>
                  <a:spcPct val="0"/>
                </a:spcBef>
              </a:pPr>
              <a:t>76</a:t>
            </a:fld>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B798D461-CE68-462D-A29C-71CFA8041F4D}" type="slidenum">
              <a:rPr lang="en-US" altLang="en-US" smtClean="0"/>
              <a:pPr eaLnBrk="1" hangingPunct="1">
                <a:spcBef>
                  <a:spcPct val="0"/>
                </a:spcBef>
              </a:pPr>
              <a:t>77</a:t>
            </a:fld>
            <a:endParaRPr lang="en-US" altLang="en-US" smtClean="0"/>
          </a:p>
        </p:txBody>
      </p:sp>
      <p:sp>
        <p:nvSpPr>
          <p:cNvPr id="156675" name="Slide Image Placeholder 1"/>
          <p:cNvSpPr>
            <a:spLocks noGrp="1" noRot="1" noChangeAspect="1" noTextEdit="1"/>
          </p:cNvSpPr>
          <p:nvPr>
            <p:ph type="sldImg"/>
          </p:nvPr>
        </p:nvSpPr>
        <p:spPr>
          <a:xfrm>
            <a:off x="1143000" y="685800"/>
            <a:ext cx="4573588" cy="3429000"/>
          </a:xfrm>
          <a:ln/>
        </p:spPr>
      </p:sp>
      <p:sp>
        <p:nvSpPr>
          <p:cNvPr id="15667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N" altLang="en-US" smtClean="0">
                <a:ea typeface="ＭＳ Ｐゴシック" pitchFamily="34" charset="-128"/>
              </a:rPr>
              <a:t>Example – Railways Reservation System, Cinema Ticket Booking</a:t>
            </a:r>
          </a:p>
        </p:txBody>
      </p:sp>
      <p:sp>
        <p:nvSpPr>
          <p:cNvPr id="156677" name="Slide Number Placeholder 3"/>
          <p:cNvSpPr txBox="1">
            <a:spLocks noGrp="1"/>
          </p:cNvSpPr>
          <p:nvPr/>
        </p:nvSpPr>
        <p:spPr bwMode="auto">
          <a:xfrm>
            <a:off x="3883852" y="8685331"/>
            <a:ext cx="297254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charset="0"/>
                <a:ea typeface="ＭＳ Ｐゴシック" pitchFamily="34" charset="-128"/>
              </a:defRPr>
            </a:lvl1pPr>
            <a:lvl2pPr marL="742950" indent="-285750" eaLnBrk="0" hangingPunct="0">
              <a:spcBef>
                <a:spcPct val="30000"/>
              </a:spcBef>
              <a:defRPr sz="1200">
                <a:solidFill>
                  <a:schemeClr val="tx1"/>
                </a:solidFill>
                <a:latin typeface="Arial" charset="0"/>
                <a:ea typeface="ＭＳ Ｐゴシック" pitchFamily="34" charset="-128"/>
              </a:defRPr>
            </a:lvl2pPr>
            <a:lvl3pPr marL="1143000" indent="-228600" eaLnBrk="0" hangingPunct="0">
              <a:spcBef>
                <a:spcPct val="30000"/>
              </a:spcBef>
              <a:defRPr sz="1200">
                <a:solidFill>
                  <a:schemeClr val="tx1"/>
                </a:solidFill>
                <a:latin typeface="Arial" charset="0"/>
                <a:ea typeface="ＭＳ Ｐゴシック" pitchFamily="34" charset="-128"/>
              </a:defRPr>
            </a:lvl3pPr>
            <a:lvl4pPr marL="1600200" indent="-228600" eaLnBrk="0" hangingPunct="0">
              <a:spcBef>
                <a:spcPct val="30000"/>
              </a:spcBef>
              <a:defRPr sz="1200">
                <a:solidFill>
                  <a:schemeClr val="tx1"/>
                </a:solidFill>
                <a:latin typeface="Arial" charset="0"/>
                <a:ea typeface="ＭＳ Ｐゴシック" pitchFamily="34" charset="-128"/>
              </a:defRPr>
            </a:lvl4pPr>
            <a:lvl5pPr marL="2057400" indent="-228600" eaLnBrk="0" hangingPunct="0">
              <a:spcBef>
                <a:spcPct val="30000"/>
              </a:spcBef>
              <a:defRPr sz="12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pitchFamily="34" charset="-128"/>
              </a:defRPr>
            </a:lvl9pPr>
          </a:lstStyle>
          <a:p>
            <a:pPr algn="r" eaLnBrk="1" hangingPunct="1">
              <a:spcBef>
                <a:spcPct val="0"/>
              </a:spcBef>
            </a:pPr>
            <a:fld id="{B9607822-6984-4118-80AE-497182BDC65A}" type="slidenum">
              <a:rPr lang="en-US" altLang="en-US">
                <a:solidFill>
                  <a:schemeClr val="bg2"/>
                </a:solidFill>
              </a:rPr>
              <a:pPr algn="r" eaLnBrk="1" hangingPunct="1">
                <a:spcBef>
                  <a:spcPct val="0"/>
                </a:spcBef>
              </a:pPr>
              <a:t>77</a:t>
            </a:fld>
            <a:endParaRPr lang="en-US" altLang="en-US">
              <a:solidFill>
                <a:schemeClr val="bg2"/>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DEF6E98A-3E56-4A3A-BCB6-5122710F4E9F}" type="slidenum">
              <a:rPr lang="en-US" altLang="en-US" smtClean="0"/>
              <a:pPr eaLnBrk="1" hangingPunct="1">
                <a:spcBef>
                  <a:spcPct val="0"/>
                </a:spcBef>
              </a:pPr>
              <a:t>78</a:t>
            </a:fld>
            <a:endParaRPr lang="en-US" altLang="en-US" smtClean="0"/>
          </a:p>
        </p:txBody>
      </p:sp>
      <p:sp>
        <p:nvSpPr>
          <p:cNvPr id="157699" name="Slide Image Placeholder 1"/>
          <p:cNvSpPr>
            <a:spLocks noGrp="1" noRot="1" noChangeAspect="1" noTextEdit="1"/>
          </p:cNvSpPr>
          <p:nvPr>
            <p:ph type="sldImg"/>
          </p:nvPr>
        </p:nvSpPr>
        <p:spPr>
          <a:xfrm>
            <a:off x="1143000" y="685800"/>
            <a:ext cx="4573588" cy="3429000"/>
          </a:xfrm>
          <a:ln/>
        </p:spPr>
      </p:sp>
      <p:sp>
        <p:nvSpPr>
          <p:cNvPr id="15770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ea typeface="ＭＳ Ｐゴシック" pitchFamily="34" charset="-128"/>
                <a:hlinkClick r:id="rId3"/>
              </a:rPr>
              <a:t>http://docs.oracle.com/javase/tutorial/essential/exceptions/</a:t>
            </a:r>
            <a:endParaRPr lang="en-IN" altLang="en-US" b="1" smtClean="0">
              <a:ea typeface="ＭＳ Ｐゴシック" pitchFamily="34" charset="-128"/>
            </a:endParaRPr>
          </a:p>
        </p:txBody>
      </p:sp>
      <p:sp>
        <p:nvSpPr>
          <p:cNvPr id="157701" name="Slide Number Placeholder 3"/>
          <p:cNvSpPr txBox="1">
            <a:spLocks noGrp="1"/>
          </p:cNvSpPr>
          <p:nvPr/>
        </p:nvSpPr>
        <p:spPr bwMode="auto">
          <a:xfrm>
            <a:off x="3883852" y="8685331"/>
            <a:ext cx="297254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charset="0"/>
                <a:ea typeface="ＭＳ Ｐゴシック" pitchFamily="34" charset="-128"/>
              </a:defRPr>
            </a:lvl1pPr>
            <a:lvl2pPr marL="742950" indent="-285750" eaLnBrk="0" hangingPunct="0">
              <a:spcBef>
                <a:spcPct val="30000"/>
              </a:spcBef>
              <a:defRPr sz="1200">
                <a:solidFill>
                  <a:schemeClr val="tx1"/>
                </a:solidFill>
                <a:latin typeface="Arial" charset="0"/>
                <a:ea typeface="ＭＳ Ｐゴシック" pitchFamily="34" charset="-128"/>
              </a:defRPr>
            </a:lvl2pPr>
            <a:lvl3pPr marL="1143000" indent="-228600" eaLnBrk="0" hangingPunct="0">
              <a:spcBef>
                <a:spcPct val="30000"/>
              </a:spcBef>
              <a:defRPr sz="1200">
                <a:solidFill>
                  <a:schemeClr val="tx1"/>
                </a:solidFill>
                <a:latin typeface="Arial" charset="0"/>
                <a:ea typeface="ＭＳ Ｐゴシック" pitchFamily="34" charset="-128"/>
              </a:defRPr>
            </a:lvl3pPr>
            <a:lvl4pPr marL="1600200" indent="-228600" eaLnBrk="0" hangingPunct="0">
              <a:spcBef>
                <a:spcPct val="30000"/>
              </a:spcBef>
              <a:defRPr sz="1200">
                <a:solidFill>
                  <a:schemeClr val="tx1"/>
                </a:solidFill>
                <a:latin typeface="Arial" charset="0"/>
                <a:ea typeface="ＭＳ Ｐゴシック" pitchFamily="34" charset="-128"/>
              </a:defRPr>
            </a:lvl4pPr>
            <a:lvl5pPr marL="2057400" indent="-228600" eaLnBrk="0" hangingPunct="0">
              <a:spcBef>
                <a:spcPct val="30000"/>
              </a:spcBef>
              <a:defRPr sz="12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pitchFamily="34" charset="-128"/>
              </a:defRPr>
            </a:lvl9pPr>
          </a:lstStyle>
          <a:p>
            <a:pPr algn="r" eaLnBrk="1" hangingPunct="1">
              <a:spcBef>
                <a:spcPct val="0"/>
              </a:spcBef>
            </a:pPr>
            <a:fld id="{248B86EB-37C4-4726-B0FC-D392B1D0080C}" type="slidenum">
              <a:rPr lang="en-US" altLang="en-US">
                <a:solidFill>
                  <a:schemeClr val="bg2"/>
                </a:solidFill>
              </a:rPr>
              <a:pPr algn="r" eaLnBrk="1" hangingPunct="1">
                <a:spcBef>
                  <a:spcPct val="0"/>
                </a:spcBef>
              </a:pPr>
              <a:t>78</a:t>
            </a:fld>
            <a:endParaRPr lang="en-US" altLang="en-US">
              <a:solidFill>
                <a:schemeClr val="bg2"/>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730347ED-D25A-49A1-8D0C-2DAC5D47D2A1}" type="slidenum">
              <a:rPr lang="en-US" altLang="en-US" smtClean="0"/>
              <a:pPr eaLnBrk="1" hangingPunct="1">
                <a:spcBef>
                  <a:spcPct val="0"/>
                </a:spcBef>
              </a:pPr>
              <a:t>79</a:t>
            </a:fld>
            <a:endParaRPr lang="en-US" altLang="en-US" smtClean="0"/>
          </a:p>
        </p:txBody>
      </p:sp>
      <p:sp>
        <p:nvSpPr>
          <p:cNvPr id="158723" name="Rectangle 2"/>
          <p:cNvSpPr>
            <a:spLocks noGrp="1" noRot="1" noChangeAspect="1" noChangeArrowheads="1" noTextEdit="1"/>
          </p:cNvSpPr>
          <p:nvPr>
            <p:ph type="sldImg"/>
          </p:nvPr>
        </p:nvSpPr>
        <p:spPr>
          <a:xfrm>
            <a:off x="1143000" y="685800"/>
            <a:ext cx="4573588" cy="3429000"/>
          </a:xfrm>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smtClean="0">
              <a:ea typeface="ＭＳ Ｐゴシック"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9ACEF5DA-05F0-4E92-B606-D05CD39557EC}" type="slidenum">
              <a:rPr lang="en-US" altLang="en-US" smtClean="0"/>
              <a:pPr eaLnBrk="1" hangingPunct="1">
                <a:spcBef>
                  <a:spcPct val="0"/>
                </a:spcBef>
              </a:pPr>
              <a:t>80</a:t>
            </a:fld>
            <a:endParaRPr lang="en-US" altLang="en-US" smtClean="0"/>
          </a:p>
        </p:txBody>
      </p:sp>
      <p:sp>
        <p:nvSpPr>
          <p:cNvPr id="159747" name="Rectangle 2"/>
          <p:cNvSpPr>
            <a:spLocks noGrp="1" noRot="1" noChangeAspect="1" noChangeArrowheads="1" noTextEdit="1"/>
          </p:cNvSpPr>
          <p:nvPr>
            <p:ph type="sldImg"/>
          </p:nvPr>
        </p:nvSpPr>
        <p:spPr>
          <a:xfrm>
            <a:off x="1143000" y="685800"/>
            <a:ext cx="4573588" cy="3429000"/>
          </a:xfrm>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smtClean="0">
              <a:ea typeface="ＭＳ Ｐゴシック"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58F6423E-FAA7-470E-B03C-3150E027F17E}" type="slidenum">
              <a:rPr lang="en-US" altLang="en-US" smtClean="0"/>
              <a:pPr eaLnBrk="1" hangingPunct="1">
                <a:spcBef>
                  <a:spcPct val="0"/>
                </a:spcBef>
              </a:pPr>
              <a:t>83</a:t>
            </a:fld>
            <a:endParaRPr lang="en-US" altLang="en-US" smtClean="0"/>
          </a:p>
        </p:txBody>
      </p:sp>
      <p:sp>
        <p:nvSpPr>
          <p:cNvPr id="160771" name="Rectangle 2"/>
          <p:cNvSpPr>
            <a:spLocks noGrp="1" noRot="1" noChangeAspect="1" noChangeArrowheads="1" noTextEdit="1"/>
          </p:cNvSpPr>
          <p:nvPr>
            <p:ph type="sldImg"/>
          </p:nvPr>
        </p:nvSpPr>
        <p:spPr>
          <a:xfrm>
            <a:off x="1143000" y="685800"/>
            <a:ext cx="4573588" cy="3429000"/>
          </a:xfrm>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smtClean="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8D64C252-8558-481C-9CCC-3B92A7C63C9A}" type="slidenum">
              <a:rPr lang="en-US" altLang="en-US" smtClean="0"/>
              <a:pPr eaLnBrk="1" hangingPunct="1">
                <a:spcBef>
                  <a:spcPct val="0"/>
                </a:spcBef>
              </a:pPr>
              <a:t>21</a:t>
            </a:fld>
            <a:endParaRPr lang="en-US" altLang="en-US" smtClean="0"/>
          </a:p>
        </p:txBody>
      </p:sp>
      <p:sp>
        <p:nvSpPr>
          <p:cNvPr id="143363" name="Rectangle 2"/>
          <p:cNvSpPr>
            <a:spLocks noGrp="1" noRot="1" noChangeAspect="1" noChangeArrowheads="1" noTextEdit="1"/>
          </p:cNvSpPr>
          <p:nvPr>
            <p:ph type="sldImg"/>
          </p:nvPr>
        </p:nvSpPr>
        <p:spPr>
          <a:xfrm>
            <a:off x="1143000" y="685800"/>
            <a:ext cx="4573588" cy="3429000"/>
          </a:xfrm>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smtClean="0">
              <a:ea typeface="ＭＳ Ｐゴシック"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011D89DD-C151-4F8C-B118-77ADA08D710C}" type="slidenum">
              <a:rPr lang="en-US" altLang="en-US" smtClean="0"/>
              <a:pPr eaLnBrk="1" hangingPunct="1">
                <a:spcBef>
                  <a:spcPct val="0"/>
                </a:spcBef>
              </a:pPr>
              <a:t>88</a:t>
            </a:fld>
            <a:endParaRPr lang="en-US" altLang="en-US" smtClean="0"/>
          </a:p>
        </p:txBody>
      </p:sp>
      <p:sp>
        <p:nvSpPr>
          <p:cNvPr id="161795" name="Slide Image Placeholder 1"/>
          <p:cNvSpPr>
            <a:spLocks noGrp="1" noRot="1" noChangeAspect="1" noTextEdit="1"/>
          </p:cNvSpPr>
          <p:nvPr>
            <p:ph type="sldImg"/>
          </p:nvPr>
        </p:nvSpPr>
        <p:spPr>
          <a:xfrm>
            <a:off x="1143000" y="685800"/>
            <a:ext cx="4573588" cy="3429000"/>
          </a:xfrm>
          <a:ln/>
        </p:spPr>
      </p:sp>
      <p:sp>
        <p:nvSpPr>
          <p:cNvPr id="1617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smtClean="0">
                <a:ea typeface="ＭＳ Ｐゴシック" pitchFamily="34" charset="-128"/>
              </a:rPr>
              <a:t>Food for thought.</a:t>
            </a:r>
          </a:p>
          <a:p>
            <a:pPr marL="228600" indent="-228600" eaLnBrk="1" hangingPunct="1">
              <a:buFontTx/>
              <a:buAutoNum type="arabicPeriod"/>
            </a:pPr>
            <a:r>
              <a:rPr lang="en-US" altLang="en-US" smtClean="0">
                <a:ea typeface="ＭＳ Ｐゴシック" pitchFamily="34" charset="-128"/>
              </a:rPr>
              <a:t>Can you catch an Error?</a:t>
            </a:r>
          </a:p>
          <a:p>
            <a:pPr marL="228600" indent="-228600" eaLnBrk="1" hangingPunct="1">
              <a:buFontTx/>
              <a:buAutoNum type="arabicPeriod"/>
            </a:pPr>
            <a:endParaRPr lang="en-US" altLang="en-US" smtClean="0">
              <a:ea typeface="ＭＳ Ｐゴシック" pitchFamily="34" charset="-128"/>
            </a:endParaRPr>
          </a:p>
          <a:p>
            <a:pPr marL="228600" indent="-228600" eaLnBrk="1" hangingPunct="1"/>
            <a:r>
              <a:rPr lang="en-US" altLang="en-US" smtClean="0">
                <a:ea typeface="ＭＳ Ｐゴシック" pitchFamily="34" charset="-128"/>
              </a:rPr>
              <a:t>[</a:t>
            </a:r>
          </a:p>
        </p:txBody>
      </p:sp>
      <p:sp>
        <p:nvSpPr>
          <p:cNvPr id="161797" name="Slide Number Placeholder 3"/>
          <p:cNvSpPr txBox="1">
            <a:spLocks noGrp="1"/>
          </p:cNvSpPr>
          <p:nvPr/>
        </p:nvSpPr>
        <p:spPr bwMode="auto">
          <a:xfrm>
            <a:off x="3883852" y="8685331"/>
            <a:ext cx="297254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charset="0"/>
                <a:ea typeface="ＭＳ Ｐゴシック" pitchFamily="34" charset="-128"/>
              </a:defRPr>
            </a:lvl1pPr>
            <a:lvl2pPr marL="742950" indent="-285750" eaLnBrk="0" hangingPunct="0">
              <a:spcBef>
                <a:spcPct val="30000"/>
              </a:spcBef>
              <a:defRPr sz="1200">
                <a:solidFill>
                  <a:schemeClr val="tx1"/>
                </a:solidFill>
                <a:latin typeface="Arial" charset="0"/>
                <a:ea typeface="ＭＳ Ｐゴシック" pitchFamily="34" charset="-128"/>
              </a:defRPr>
            </a:lvl2pPr>
            <a:lvl3pPr marL="1143000" indent="-228600" eaLnBrk="0" hangingPunct="0">
              <a:spcBef>
                <a:spcPct val="30000"/>
              </a:spcBef>
              <a:defRPr sz="1200">
                <a:solidFill>
                  <a:schemeClr val="tx1"/>
                </a:solidFill>
                <a:latin typeface="Arial" charset="0"/>
                <a:ea typeface="ＭＳ Ｐゴシック" pitchFamily="34" charset="-128"/>
              </a:defRPr>
            </a:lvl3pPr>
            <a:lvl4pPr marL="1600200" indent="-228600" eaLnBrk="0" hangingPunct="0">
              <a:spcBef>
                <a:spcPct val="30000"/>
              </a:spcBef>
              <a:defRPr sz="1200">
                <a:solidFill>
                  <a:schemeClr val="tx1"/>
                </a:solidFill>
                <a:latin typeface="Arial" charset="0"/>
                <a:ea typeface="ＭＳ Ｐゴシック" pitchFamily="34" charset="-128"/>
              </a:defRPr>
            </a:lvl4pPr>
            <a:lvl5pPr marL="2057400" indent="-228600" eaLnBrk="0" hangingPunct="0">
              <a:spcBef>
                <a:spcPct val="30000"/>
              </a:spcBef>
              <a:defRPr sz="12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pitchFamily="34" charset="-128"/>
              </a:defRPr>
            </a:lvl9pPr>
          </a:lstStyle>
          <a:p>
            <a:pPr algn="r" eaLnBrk="1" hangingPunct="1">
              <a:spcBef>
                <a:spcPct val="0"/>
              </a:spcBef>
            </a:pPr>
            <a:fld id="{381DA327-B4B3-4642-957F-09CE348DBC7C}" type="slidenum">
              <a:rPr lang="en-US" altLang="en-US">
                <a:solidFill>
                  <a:schemeClr val="bg2"/>
                </a:solidFill>
              </a:rPr>
              <a:pPr algn="r" eaLnBrk="1" hangingPunct="1">
                <a:spcBef>
                  <a:spcPct val="0"/>
                </a:spcBef>
              </a:pPr>
              <a:t>88</a:t>
            </a:fld>
            <a:endParaRPr lang="en-US" altLang="en-US">
              <a:solidFill>
                <a:schemeClr val="bg2"/>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A1078C0E-3AFE-4876-9A2D-A115D7BC4F3A}" type="slidenum">
              <a:rPr lang="en-US" altLang="en-US" smtClean="0"/>
              <a:pPr eaLnBrk="1" hangingPunct="1">
                <a:spcBef>
                  <a:spcPct val="0"/>
                </a:spcBef>
              </a:pPr>
              <a:t>89</a:t>
            </a:fld>
            <a:endParaRPr lang="en-US" altLang="en-US" smtClean="0"/>
          </a:p>
        </p:txBody>
      </p:sp>
      <p:sp>
        <p:nvSpPr>
          <p:cNvPr id="162819" name="Slide Image Placeholder 1"/>
          <p:cNvSpPr>
            <a:spLocks noGrp="1" noRot="1" noChangeAspect="1" noTextEdit="1"/>
          </p:cNvSpPr>
          <p:nvPr>
            <p:ph type="sldImg"/>
          </p:nvPr>
        </p:nvSpPr>
        <p:spPr>
          <a:xfrm>
            <a:off x="1143000" y="685800"/>
            <a:ext cx="4573588" cy="3429000"/>
          </a:xfrm>
          <a:ln/>
        </p:spPr>
      </p:sp>
      <p:sp>
        <p:nvSpPr>
          <p:cNvPr id="16282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smtClean="0">
                <a:ea typeface="ＭＳ Ｐゴシック" pitchFamily="34" charset="-128"/>
              </a:rPr>
              <a:t>Food for thought.</a:t>
            </a:r>
          </a:p>
          <a:p>
            <a:pPr marL="228600" indent="-228600" eaLnBrk="1" hangingPunct="1">
              <a:buFontTx/>
              <a:buAutoNum type="arabicPeriod"/>
            </a:pPr>
            <a:r>
              <a:rPr lang="en-US" altLang="en-US" smtClean="0">
                <a:ea typeface="ＭＳ Ｐゴシック" pitchFamily="34" charset="-128"/>
              </a:rPr>
              <a:t>Can you catch an Error?</a:t>
            </a:r>
          </a:p>
          <a:p>
            <a:pPr marL="228600" indent="-228600" eaLnBrk="1" hangingPunct="1">
              <a:buFontTx/>
              <a:buAutoNum type="arabicPeriod"/>
            </a:pPr>
            <a:endParaRPr lang="en-US" altLang="en-US" smtClean="0">
              <a:ea typeface="ＭＳ Ｐゴシック" pitchFamily="34" charset="-128"/>
            </a:endParaRPr>
          </a:p>
          <a:p>
            <a:pPr marL="228600" indent="-228600" eaLnBrk="1" hangingPunct="1"/>
            <a:r>
              <a:rPr lang="en-US" altLang="en-US" smtClean="0">
                <a:ea typeface="ＭＳ Ｐゴシック" pitchFamily="34" charset="-128"/>
              </a:rPr>
              <a:t>[</a:t>
            </a:r>
          </a:p>
        </p:txBody>
      </p:sp>
      <p:sp>
        <p:nvSpPr>
          <p:cNvPr id="162821" name="Slide Number Placeholder 3"/>
          <p:cNvSpPr txBox="1">
            <a:spLocks noGrp="1"/>
          </p:cNvSpPr>
          <p:nvPr/>
        </p:nvSpPr>
        <p:spPr bwMode="auto">
          <a:xfrm>
            <a:off x="3883852" y="8685331"/>
            <a:ext cx="297254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charset="0"/>
                <a:ea typeface="ＭＳ Ｐゴシック" pitchFamily="34" charset="-128"/>
              </a:defRPr>
            </a:lvl1pPr>
            <a:lvl2pPr marL="742950" indent="-285750" eaLnBrk="0" hangingPunct="0">
              <a:spcBef>
                <a:spcPct val="30000"/>
              </a:spcBef>
              <a:defRPr sz="1200">
                <a:solidFill>
                  <a:schemeClr val="tx1"/>
                </a:solidFill>
                <a:latin typeface="Arial" charset="0"/>
                <a:ea typeface="ＭＳ Ｐゴシック" pitchFamily="34" charset="-128"/>
              </a:defRPr>
            </a:lvl2pPr>
            <a:lvl3pPr marL="1143000" indent="-228600" eaLnBrk="0" hangingPunct="0">
              <a:spcBef>
                <a:spcPct val="30000"/>
              </a:spcBef>
              <a:defRPr sz="1200">
                <a:solidFill>
                  <a:schemeClr val="tx1"/>
                </a:solidFill>
                <a:latin typeface="Arial" charset="0"/>
                <a:ea typeface="ＭＳ Ｐゴシック" pitchFamily="34" charset="-128"/>
              </a:defRPr>
            </a:lvl3pPr>
            <a:lvl4pPr marL="1600200" indent="-228600" eaLnBrk="0" hangingPunct="0">
              <a:spcBef>
                <a:spcPct val="30000"/>
              </a:spcBef>
              <a:defRPr sz="1200">
                <a:solidFill>
                  <a:schemeClr val="tx1"/>
                </a:solidFill>
                <a:latin typeface="Arial" charset="0"/>
                <a:ea typeface="ＭＳ Ｐゴシック" pitchFamily="34" charset="-128"/>
              </a:defRPr>
            </a:lvl4pPr>
            <a:lvl5pPr marL="2057400" indent="-228600" eaLnBrk="0" hangingPunct="0">
              <a:spcBef>
                <a:spcPct val="30000"/>
              </a:spcBef>
              <a:defRPr sz="12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pitchFamily="34" charset="-128"/>
              </a:defRPr>
            </a:lvl9pPr>
          </a:lstStyle>
          <a:p>
            <a:pPr algn="r" eaLnBrk="1" hangingPunct="1">
              <a:spcBef>
                <a:spcPct val="0"/>
              </a:spcBef>
            </a:pPr>
            <a:fld id="{70F23D62-8EE7-4F39-A680-2D8259BED30F}" type="slidenum">
              <a:rPr lang="en-US" altLang="en-US">
                <a:solidFill>
                  <a:schemeClr val="bg2"/>
                </a:solidFill>
              </a:rPr>
              <a:pPr algn="r" eaLnBrk="1" hangingPunct="1">
                <a:spcBef>
                  <a:spcPct val="0"/>
                </a:spcBef>
              </a:pPr>
              <a:t>89</a:t>
            </a:fld>
            <a:endParaRPr lang="en-US" altLang="en-US">
              <a:solidFill>
                <a:schemeClr val="bg2"/>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DAC790C8-CF8C-4B08-BE79-8C639BD0DEF6}" type="slidenum">
              <a:rPr lang="en-US" altLang="en-US" smtClean="0"/>
              <a:pPr eaLnBrk="1" hangingPunct="1">
                <a:spcBef>
                  <a:spcPct val="0"/>
                </a:spcBef>
              </a:pPr>
              <a:t>92</a:t>
            </a:fld>
            <a:endParaRPr lang="en-US" altLang="en-US" smtClean="0"/>
          </a:p>
        </p:txBody>
      </p:sp>
      <p:sp>
        <p:nvSpPr>
          <p:cNvPr id="163843" name="Rectangle 2"/>
          <p:cNvSpPr>
            <a:spLocks noGrp="1" noRot="1" noChangeAspect="1" noChangeArrowheads="1" noTextEdit="1"/>
          </p:cNvSpPr>
          <p:nvPr>
            <p:ph type="sldImg"/>
          </p:nvPr>
        </p:nvSpPr>
        <p:spPr>
          <a:xfrm>
            <a:off x="1143000" y="685800"/>
            <a:ext cx="4573588" cy="3429000"/>
          </a:xfrm>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r>
              <a:rPr lang="en-US" altLang="en-US" smtClean="0">
                <a:ea typeface="ＭＳ Ｐゴシック" pitchFamily="34" charset="-128"/>
              </a:rPr>
              <a:t>No.</a:t>
            </a:r>
          </a:p>
          <a:p>
            <a:pPr marL="228600" indent="-228600" eaLnBrk="1" hangingPunct="1">
              <a:buFontTx/>
              <a:buAutoNum type="arabicPeriod"/>
            </a:pPr>
            <a:r>
              <a:rPr lang="en-US" altLang="en-US" smtClean="0">
                <a:ea typeface="ＭＳ Ｐゴシック" pitchFamily="34" charset="-128"/>
              </a:rPr>
              <a:t>Yes. At least one is required.</a:t>
            </a:r>
          </a:p>
          <a:p>
            <a:pPr marL="228600" indent="-228600" eaLnBrk="1" hangingPunct="1">
              <a:buFontTx/>
              <a:buAutoNum type="arabicPeriod"/>
            </a:pPr>
            <a:r>
              <a:rPr lang="en-US" altLang="en-US" smtClean="0">
                <a:ea typeface="ＭＳ Ｐゴシック" pitchFamily="34" charset="-128"/>
              </a:rPr>
              <a:t>Yes.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A9F4BA4C-1F6F-441B-B010-8CD2DF081342}" type="slidenum">
              <a:rPr lang="en-US" altLang="en-US" smtClean="0"/>
              <a:pPr eaLnBrk="1" hangingPunct="1">
                <a:spcBef>
                  <a:spcPct val="0"/>
                </a:spcBef>
              </a:pPr>
              <a:t>93</a:t>
            </a:fld>
            <a:endParaRPr lang="en-US" altLang="en-US" smtClean="0"/>
          </a:p>
        </p:txBody>
      </p:sp>
      <p:sp>
        <p:nvSpPr>
          <p:cNvPr id="164867" name="Rectangle 2"/>
          <p:cNvSpPr>
            <a:spLocks noGrp="1" noRot="1" noChangeAspect="1" noChangeArrowheads="1" noTextEdit="1"/>
          </p:cNvSpPr>
          <p:nvPr>
            <p:ph type="sldImg"/>
          </p:nvPr>
        </p:nvSpPr>
        <p:spPr>
          <a:xfrm>
            <a:off x="1143000" y="685800"/>
            <a:ext cx="4573588" cy="3429000"/>
          </a:xfrm>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smtClean="0">
              <a:ea typeface="ＭＳ Ｐゴシック"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1D0C1E44-7452-4730-92B3-EFF55D8D1265}" type="slidenum">
              <a:rPr lang="en-US" altLang="en-US" smtClean="0"/>
              <a:pPr eaLnBrk="1" hangingPunct="1">
                <a:spcBef>
                  <a:spcPct val="0"/>
                </a:spcBef>
              </a:pPr>
              <a:t>94</a:t>
            </a:fld>
            <a:endParaRPr lang="en-US" altLang="en-US" smtClean="0"/>
          </a:p>
        </p:txBody>
      </p:sp>
      <p:sp>
        <p:nvSpPr>
          <p:cNvPr id="165891" name="Rectangle 2"/>
          <p:cNvSpPr>
            <a:spLocks noGrp="1" noRot="1" noChangeAspect="1" noChangeArrowheads="1" noTextEdit="1"/>
          </p:cNvSpPr>
          <p:nvPr>
            <p:ph type="sldImg"/>
          </p:nvPr>
        </p:nvSpPr>
        <p:spPr>
          <a:xfrm>
            <a:off x="1143000" y="685800"/>
            <a:ext cx="4573588" cy="3429000"/>
          </a:xfrm>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ea typeface="ＭＳ Ｐゴシック" pitchFamily="34" charset="-128"/>
              </a:rPr>
              <a:t>1.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xfrm>
            <a:off x="1143000" y="685800"/>
            <a:ext cx="4573588" cy="3429000"/>
          </a:xfrm>
          <a:ln/>
        </p:spPr>
      </p:sp>
      <p:sp>
        <p:nvSpPr>
          <p:cNvPr id="166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smtClean="0">
              <a:ea typeface="ＭＳ Ｐゴシック"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xfrm>
            <a:off x="1143000" y="685800"/>
            <a:ext cx="4573588" cy="3429000"/>
          </a:xfrm>
          <a:ln/>
        </p:spPr>
      </p:sp>
      <p:sp>
        <p:nvSpPr>
          <p:cNvPr id="167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smtClean="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6515DCAD-E07C-43DE-BE96-EC38F7013D7F}" type="slidenum">
              <a:rPr lang="en-US" altLang="en-US" smtClean="0"/>
              <a:pPr eaLnBrk="1" hangingPunct="1">
                <a:spcBef>
                  <a:spcPct val="0"/>
                </a:spcBef>
              </a:pPr>
              <a:t>22</a:t>
            </a:fld>
            <a:endParaRPr lang="en-US" altLang="en-US" smtClean="0"/>
          </a:p>
        </p:txBody>
      </p:sp>
      <p:sp>
        <p:nvSpPr>
          <p:cNvPr id="144387" name="Rectangle 2"/>
          <p:cNvSpPr>
            <a:spLocks noGrp="1" noRot="1" noChangeAspect="1" noChangeArrowheads="1" noTextEdit="1"/>
          </p:cNvSpPr>
          <p:nvPr>
            <p:ph type="sldImg"/>
          </p:nvPr>
        </p:nvSpPr>
        <p:spPr>
          <a:xfrm>
            <a:off x="382588" y="685800"/>
            <a:ext cx="6094412" cy="3429000"/>
          </a:xfrm>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smtClean="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xfrm>
            <a:off x="1143000" y="685800"/>
            <a:ext cx="4573588" cy="3429000"/>
          </a:xfrm>
          <a:ln/>
        </p:spPr>
      </p:sp>
      <p:sp>
        <p:nvSpPr>
          <p:cNvPr id="145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smtClean="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1143000" y="685800"/>
            <a:ext cx="4573588" cy="3429000"/>
          </a:xfrm>
          <a:ln/>
        </p:spPr>
      </p:sp>
      <p:sp>
        <p:nvSpPr>
          <p:cNvPr id="146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smtClean="0">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B15F0AD5-CA75-41D2-84DC-400057D23B7D}" type="slidenum">
              <a:rPr lang="en-US" altLang="en-US" smtClean="0"/>
              <a:pPr eaLnBrk="1" hangingPunct="1">
                <a:spcBef>
                  <a:spcPct val="0"/>
                </a:spcBef>
              </a:pPr>
              <a:t>46</a:t>
            </a:fld>
            <a:endParaRPr lang="en-US" altLang="en-US" smtClean="0"/>
          </a:p>
        </p:txBody>
      </p:sp>
      <p:sp>
        <p:nvSpPr>
          <p:cNvPr id="147459" name="Rectangle 2"/>
          <p:cNvSpPr>
            <a:spLocks noGrp="1" noRot="1" noChangeAspect="1" noChangeArrowheads="1" noTextEdit="1"/>
          </p:cNvSpPr>
          <p:nvPr>
            <p:ph type="sldImg"/>
          </p:nvPr>
        </p:nvSpPr>
        <p:spPr>
          <a:xfrm>
            <a:off x="1143000" y="685800"/>
            <a:ext cx="4573588" cy="3429000"/>
          </a:xfrm>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N" altLang="en-US" smtClean="0">
                <a:ea typeface="ＭＳ Ｐゴシック" pitchFamily="34" charset="-128"/>
              </a:rPr>
              <a:t>http://www.developer.com/java/other/article.php/3556176/An-Introduction-to-Java-Annotations.htm</a:t>
            </a:r>
          </a:p>
          <a:p>
            <a:pPr eaLnBrk="1" hangingPunct="1"/>
            <a:r>
              <a:rPr lang="en-IN" altLang="en-US" smtClean="0">
                <a:ea typeface="ＭＳ Ｐゴシック" pitchFamily="34" charset="-128"/>
              </a:rPr>
              <a:t>JavaDoc inconsistent - </a:t>
            </a:r>
            <a:r>
              <a:rPr lang="en-US" altLang="en-US" smtClean="0">
                <a:ea typeface="ＭＳ Ｐゴシック" pitchFamily="34" charset="-128"/>
              </a:rPr>
              <a:t>A variable is mandatory can be written in multiple ways in JavaDocs.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F4E3F0EE-4056-4562-A2EC-FA7E49CBC482}" type="slidenum">
              <a:rPr lang="en-US" altLang="en-US" smtClean="0"/>
              <a:pPr eaLnBrk="1" hangingPunct="1">
                <a:spcBef>
                  <a:spcPct val="0"/>
                </a:spcBef>
              </a:pPr>
              <a:t>47</a:t>
            </a:fld>
            <a:endParaRPr lang="en-US" altLang="en-US" smtClean="0"/>
          </a:p>
        </p:txBody>
      </p:sp>
      <p:sp>
        <p:nvSpPr>
          <p:cNvPr id="148483" name="Rectangle 2"/>
          <p:cNvSpPr>
            <a:spLocks noGrp="1" noRot="1" noChangeAspect="1" noChangeArrowheads="1" noTextEdit="1"/>
          </p:cNvSpPr>
          <p:nvPr>
            <p:ph type="sldImg"/>
          </p:nvPr>
        </p:nvSpPr>
        <p:spPr>
          <a:xfrm>
            <a:off x="1143000" y="685800"/>
            <a:ext cx="4573588" cy="3429000"/>
          </a:xfrm>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ea typeface="ＭＳ Ｐゴシック" pitchFamily="34" charset="-128"/>
              </a:rPr>
              <a:t>Each method declaration defines an element of the annotation type</a:t>
            </a:r>
          </a:p>
          <a:p>
            <a:pPr eaLnBrk="1" hangingPunct="1"/>
            <a:r>
              <a:rPr lang="en-US" altLang="en-US" smtClean="0">
                <a:ea typeface="ＭＳ Ｐゴシック" pitchFamily="34" charset="-128"/>
              </a:rPr>
              <a:t>Return types are restricted to primitives, String, Class, enums, annotations, and arrays of the preceding types</a:t>
            </a:r>
          </a:p>
          <a:p>
            <a:pPr eaLnBrk="1" hangingPunct="1"/>
            <a:r>
              <a:rPr lang="en-US" altLang="en-US" smtClean="0">
                <a:ea typeface="ＭＳ Ｐゴシック" pitchFamily="34" charset="-128"/>
              </a:rPr>
              <a:t>Methods can have </a:t>
            </a:r>
            <a:r>
              <a:rPr lang="en-US" altLang="en-US" i="1" smtClean="0">
                <a:ea typeface="ＭＳ Ｐゴシック" pitchFamily="34" charset="-128"/>
              </a:rPr>
              <a:t>default values</a:t>
            </a:r>
            <a:r>
              <a:rPr lang="en-US" altLang="en-US" smtClean="0">
                <a:ea typeface="ＭＳ Ｐゴシック" pitchFamily="34" charset="-128"/>
              </a:rPr>
              <a:t> </a:t>
            </a:r>
          </a:p>
          <a:p>
            <a:pPr eaLnBrk="1" hangingPunct="1"/>
            <a:endParaRPr lang="en-IN" altLang="en-US" smtClean="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xfrm>
            <a:off x="1143000" y="685800"/>
            <a:ext cx="4573588" cy="3429000"/>
          </a:xfrm>
          <a:ln/>
        </p:spPr>
      </p:sp>
      <p:sp>
        <p:nvSpPr>
          <p:cNvPr id="149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a typeface="ＭＳ Ｐゴシック" pitchFamily="34" charset="-128"/>
              </a:rPr>
              <a:t>The entire topic till slide 73</a:t>
            </a:r>
          </a:p>
          <a:p>
            <a:endParaRPr lang="en-US" altLang="en-US" smtClean="0">
              <a:ea typeface="ＭＳ Ｐゴシック" pitchFamily="34" charset="-128"/>
            </a:endParaRPr>
          </a:p>
          <a:p>
            <a:r>
              <a:rPr lang="en-US" altLang="en-US" smtClean="0">
                <a:ea typeface="ＭＳ Ｐゴシック" pitchFamily="34" charset="-128"/>
              </a:rPr>
              <a:t>Reason – The readymade annotations are used mostly and are easy to understand, so trainees can do it on their own and ask doubts if any.</a:t>
            </a:r>
          </a:p>
        </p:txBody>
      </p:sp>
      <p:sp>
        <p:nvSpPr>
          <p:cNvPr id="149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82EEBA22-8FAB-47CA-A25E-9178DD291AC0}" type="slidenum">
              <a:rPr lang="en-US" altLang="en-US" smtClean="0"/>
              <a:pPr eaLnBrk="1" hangingPunct="1">
                <a:spcBef>
                  <a:spcPct val="0"/>
                </a:spcBef>
              </a:pPr>
              <a:t>52</a:t>
            </a:fld>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0AFBB7A8-5974-43CB-B13A-D643E18EA668}" type="slidenum">
              <a:rPr lang="en-US" altLang="en-US" smtClean="0"/>
              <a:pPr eaLnBrk="1" hangingPunct="1">
                <a:spcBef>
                  <a:spcPct val="0"/>
                </a:spcBef>
              </a:pPr>
              <a:t>54</a:t>
            </a:fld>
            <a:endParaRPr lang="en-US" altLang="en-US" smtClean="0"/>
          </a:p>
        </p:txBody>
      </p:sp>
      <p:sp>
        <p:nvSpPr>
          <p:cNvPr id="150531" name="Rectangle 2"/>
          <p:cNvSpPr>
            <a:spLocks noGrp="1" noRot="1" noChangeAspect="1" noChangeArrowheads="1" noTextEdit="1"/>
          </p:cNvSpPr>
          <p:nvPr>
            <p:ph type="sldImg"/>
          </p:nvPr>
        </p:nvSpPr>
        <p:spPr>
          <a:xfrm>
            <a:off x="1143000" y="685800"/>
            <a:ext cx="4573588" cy="3429000"/>
          </a:xfrm>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N" altLang="en-US" smtClean="0">
                <a:ea typeface="ＭＳ Ｐゴシック" pitchFamily="34" charset="-128"/>
              </a:rPr>
              <a:t>If compile using –Xlint: deprecation</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 Blue. Long Title">
    <p:bg>
      <p:bgPr>
        <a:solidFill>
          <a:srgbClr val="0A2A74"/>
        </a:solidFill>
        <a:effectLst/>
      </p:bgPr>
    </p:bg>
    <p:spTree>
      <p:nvGrpSpPr>
        <p:cNvPr id="1" name=""/>
        <p:cNvGrpSpPr/>
        <p:nvPr/>
      </p:nvGrpSpPr>
      <p:grpSpPr>
        <a:xfrm>
          <a:off x="0" y="0"/>
          <a:ext cx="0" cy="0"/>
          <a:chOff x="0" y="0"/>
          <a:chExt cx="0" cy="0"/>
        </a:xfrm>
      </p:grpSpPr>
      <p:pic>
        <p:nvPicPr>
          <p:cNvPr id="6" name="Picture 5" descr="blueCover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49080"/>
          </a:xfrm>
          <a:prstGeom prst="rect">
            <a:avLst/>
          </a:prstGeom>
        </p:spPr>
      </p:pic>
      <p:pic>
        <p:nvPicPr>
          <p:cNvPr id="13" name="Picture 12" descr="SGM_twoTone_Reversed.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740" y="5961434"/>
            <a:ext cx="2616944" cy="369056"/>
          </a:xfrm>
          <a:prstGeom prst="rect">
            <a:avLst/>
          </a:prstGeom>
        </p:spPr>
      </p:pic>
      <p:sp>
        <p:nvSpPr>
          <p:cNvPr id="19" name="Title 1"/>
          <p:cNvSpPr>
            <a:spLocks noGrp="1"/>
          </p:cNvSpPr>
          <p:nvPr>
            <p:ph type="ctrTitle" hasCustomPrompt="1"/>
          </p:nvPr>
        </p:nvSpPr>
        <p:spPr>
          <a:xfrm>
            <a:off x="600075" y="2481360"/>
            <a:ext cx="8809804" cy="1062342"/>
          </a:xfrm>
        </p:spPr>
        <p:txBody>
          <a:bodyPr wrap="square" lIns="0" tIns="0" rIns="0" bIns="0">
            <a:noAutofit/>
          </a:bodyPr>
          <a:lstStyle>
            <a:lvl1pPr>
              <a:lnSpc>
                <a:spcPct val="90000"/>
              </a:lnSpc>
              <a:defRPr sz="3800" b="1" i="0" spc="0">
                <a:solidFill>
                  <a:srgbClr val="FFFFFF"/>
                </a:solidFill>
                <a:latin typeface="+mj-lt"/>
                <a:cs typeface="SapientSansRegular"/>
              </a:defRPr>
            </a:lvl1pPr>
          </a:lstStyle>
          <a:p>
            <a:r>
              <a:rPr lang="en-US" dirty="0" smtClean="0"/>
              <a:t>TITLE OF THE PRESENTATION</a:t>
            </a:r>
            <a:br>
              <a:rPr lang="en-US" dirty="0" smtClean="0"/>
            </a:br>
            <a:r>
              <a:rPr lang="en-US" dirty="0" smtClean="0"/>
              <a:t>TWO LINES MAX AND NO SUBTITLE.</a:t>
            </a:r>
            <a:endParaRPr lang="en-US" dirty="0"/>
          </a:p>
        </p:txBody>
      </p:sp>
      <p:sp>
        <p:nvSpPr>
          <p:cNvPr id="20" name="Text Placeholder 14"/>
          <p:cNvSpPr>
            <a:spLocks noGrp="1"/>
          </p:cNvSpPr>
          <p:nvPr>
            <p:ph type="body" sz="quarter" idx="10" hasCustomPrompt="1"/>
          </p:nvPr>
        </p:nvSpPr>
        <p:spPr>
          <a:xfrm>
            <a:off x="600075" y="3614747"/>
            <a:ext cx="5486400" cy="461665"/>
          </a:xfrm>
        </p:spPr>
        <p:txBody>
          <a:bodyPr lIns="0" tIns="0" rIns="0" bIns="0">
            <a:noAutofit/>
          </a:bodyPr>
          <a:lstStyle>
            <a:lvl1pPr marL="0" indent="0">
              <a:buNone/>
              <a:defRPr sz="3000" spc="0">
                <a:ln>
                  <a:noFill/>
                </a:ln>
                <a:solidFill>
                  <a:schemeClr val="accent1"/>
                </a:solidFill>
                <a:latin typeface="+mj-lt"/>
                <a:cs typeface="SapientSansRegular"/>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January 1, 2016</a:t>
            </a:r>
          </a:p>
        </p:txBody>
      </p:sp>
    </p:spTree>
    <p:extLst>
      <p:ext uri="{BB962C8B-B14F-4D97-AF65-F5344CB8AC3E}">
        <p14:creationId xmlns:p14="http://schemas.microsoft.com/office/powerpoint/2010/main" val="4126426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2 -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88198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5" name="Title 1"/>
          <p:cNvSpPr>
            <a:spLocks noGrp="1"/>
          </p:cNvSpPr>
          <p:nvPr>
            <p:ph type="title"/>
          </p:nvPr>
        </p:nvSpPr>
        <p:spPr>
          <a:xfrm>
            <a:off x="609441" y="292100"/>
            <a:ext cx="10969943" cy="444500"/>
          </a:xfrm>
        </p:spPr>
        <p:txBody>
          <a:bodyPr/>
          <a:lstStyle/>
          <a:p>
            <a:r>
              <a:rPr lang="en-US" dirty="0" smtClean="0"/>
              <a:t>Click to edit Master title style</a:t>
            </a:r>
            <a:endParaRPr lang="en-US" dirty="0"/>
          </a:p>
        </p:txBody>
      </p:sp>
      <p:sp>
        <p:nvSpPr>
          <p:cNvPr id="9" name="Text Placeholder 8"/>
          <p:cNvSpPr>
            <a:spLocks noGrp="1"/>
          </p:cNvSpPr>
          <p:nvPr>
            <p:ph type="body" sz="quarter" idx="13"/>
          </p:nvPr>
        </p:nvSpPr>
        <p:spPr>
          <a:xfrm>
            <a:off x="6159500" y="870682"/>
            <a:ext cx="5448300" cy="50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Text Placeholder 10"/>
          <p:cNvSpPr>
            <a:spLocks noGrp="1"/>
          </p:cNvSpPr>
          <p:nvPr>
            <p:ph type="body" sz="quarter" idx="14"/>
          </p:nvPr>
        </p:nvSpPr>
        <p:spPr>
          <a:xfrm>
            <a:off x="609600" y="870682"/>
            <a:ext cx="5384800" cy="50927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1347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5" name="Title 1"/>
          <p:cNvSpPr>
            <a:spLocks noGrp="1"/>
          </p:cNvSpPr>
          <p:nvPr>
            <p:ph type="title"/>
          </p:nvPr>
        </p:nvSpPr>
        <p:spPr>
          <a:xfrm>
            <a:off x="609441" y="292100"/>
            <a:ext cx="10969943" cy="444500"/>
          </a:xfrm>
        </p:spPr>
        <p:txBody>
          <a:bodyPr/>
          <a:lstStyle/>
          <a:p>
            <a:r>
              <a:rPr lang="en-US" dirty="0" smtClean="0"/>
              <a:t>Click to edit Master title style</a:t>
            </a:r>
            <a:endParaRPr lang="en-US" dirty="0"/>
          </a:p>
        </p:txBody>
      </p:sp>
      <p:sp>
        <p:nvSpPr>
          <p:cNvPr id="12" name="Text Placeholder 11"/>
          <p:cNvSpPr>
            <a:spLocks noGrp="1"/>
          </p:cNvSpPr>
          <p:nvPr>
            <p:ph type="body" sz="quarter" idx="12"/>
          </p:nvPr>
        </p:nvSpPr>
        <p:spPr>
          <a:xfrm>
            <a:off x="609600" y="870682"/>
            <a:ext cx="3479800" cy="5054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1"/>
          <p:cNvSpPr>
            <a:spLocks noGrp="1"/>
          </p:cNvSpPr>
          <p:nvPr>
            <p:ph type="body" sz="quarter" idx="13"/>
          </p:nvPr>
        </p:nvSpPr>
        <p:spPr>
          <a:xfrm>
            <a:off x="4349750" y="870682"/>
            <a:ext cx="3479800" cy="505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Text Placeholder 11"/>
          <p:cNvSpPr>
            <a:spLocks noGrp="1"/>
          </p:cNvSpPr>
          <p:nvPr>
            <p:ph type="body" sz="quarter" idx="14"/>
          </p:nvPr>
        </p:nvSpPr>
        <p:spPr>
          <a:xfrm>
            <a:off x="8102600" y="870682"/>
            <a:ext cx="3479800" cy="505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9872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ird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5" name="Content Placeholder 44"/>
          <p:cNvSpPr>
            <a:spLocks noGrp="1"/>
          </p:cNvSpPr>
          <p:nvPr>
            <p:ph sz="quarter" idx="10"/>
          </p:nvPr>
        </p:nvSpPr>
        <p:spPr>
          <a:xfrm>
            <a:off x="614363" y="870682"/>
            <a:ext cx="7221537" cy="50419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3"/>
          </p:nvPr>
        </p:nvSpPr>
        <p:spPr>
          <a:xfrm>
            <a:off x="7988300" y="870682"/>
            <a:ext cx="3594100" cy="5054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373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ird split -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4368800" y="870682"/>
            <a:ext cx="7226300" cy="50419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609600" y="870682"/>
            <a:ext cx="3568700" cy="5029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8884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676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311150"/>
            <a:ext cx="4010039" cy="1162050"/>
          </a:xfrm>
        </p:spPr>
        <p:txBody>
          <a:bodyPr anchor="b"/>
          <a:lstStyle>
            <a:lvl1pPr algn="l">
              <a:defRPr sz="2800" b="1"/>
            </a:lvl1pPr>
          </a:lstStyle>
          <a:p>
            <a:r>
              <a:rPr lang="en-US" dirty="0" smtClean="0"/>
              <a:t>Click to edit title.</a:t>
            </a:r>
            <a:endParaRPr lang="en-US" dirty="0"/>
          </a:p>
        </p:txBody>
      </p:sp>
      <p:sp>
        <p:nvSpPr>
          <p:cNvPr id="4" name="Text Placeholder 3"/>
          <p:cNvSpPr>
            <a:spLocks noGrp="1"/>
          </p:cNvSpPr>
          <p:nvPr>
            <p:ph type="body" sz="half" idx="2" hasCustomPrompt="1"/>
          </p:nvPr>
        </p:nvSpPr>
        <p:spPr>
          <a:xfrm>
            <a:off x="609442" y="1574800"/>
            <a:ext cx="4010039" cy="4589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text</a:t>
            </a:r>
          </a:p>
        </p:txBody>
      </p:sp>
      <p:sp>
        <p:nvSpPr>
          <p:cNvPr id="9" name="Picture Placeholder 2"/>
          <p:cNvSpPr>
            <a:spLocks noGrp="1"/>
          </p:cNvSpPr>
          <p:nvPr>
            <p:ph type="pic" idx="1"/>
          </p:nvPr>
        </p:nvSpPr>
        <p:spPr>
          <a:xfrm>
            <a:off x="4813300" y="333374"/>
            <a:ext cx="6767513" cy="582612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2827666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6808" y="4800600"/>
            <a:ext cx="10984005" cy="566738"/>
          </a:xfrm>
        </p:spPr>
        <p:txBody>
          <a:bodyPr anchor="b"/>
          <a:lstStyle>
            <a:lvl1pPr algn="l">
              <a:defRPr sz="18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596808" y="333374"/>
            <a:ext cx="10984005" cy="4454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596808" y="5367338"/>
            <a:ext cx="109840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236405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2"/>
          <p:cNvSpPr>
            <a:spLocks noChangeArrowheads="1"/>
          </p:cNvSpPr>
          <p:nvPr userDrawn="1"/>
        </p:nvSpPr>
        <p:spPr bwMode="auto">
          <a:xfrm>
            <a:off x="658196" y="3797621"/>
            <a:ext cx="2250831" cy="27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3" rIns="91426" bIns="45713">
            <a:spAutoFit/>
          </a:bodyPr>
          <a:lstStyle/>
          <a:p>
            <a:r>
              <a:rPr lang="en-US" sz="1200" b="1" dirty="0">
                <a:solidFill>
                  <a:srgbClr val="0D65AF"/>
                </a:solidFill>
                <a:latin typeface="Arial"/>
                <a:cs typeface="Arial"/>
              </a:rPr>
              <a:t>Appropriate Experience:</a:t>
            </a:r>
          </a:p>
        </p:txBody>
      </p:sp>
      <p:sp>
        <p:nvSpPr>
          <p:cNvPr id="4" name="Text Placeholder 13"/>
          <p:cNvSpPr>
            <a:spLocks noGrp="1"/>
          </p:cNvSpPr>
          <p:nvPr>
            <p:ph type="body" sz="quarter" idx="11"/>
          </p:nvPr>
        </p:nvSpPr>
        <p:spPr>
          <a:xfrm>
            <a:off x="620714" y="1088725"/>
            <a:ext cx="8002587" cy="334962"/>
          </a:xfrm>
        </p:spPr>
        <p:txBody>
          <a:bodyPr/>
          <a:lstStyle>
            <a:lvl1pPr>
              <a:defRPr sz="1600" b="1"/>
            </a:lvl1pPr>
          </a:lstStyle>
          <a:p>
            <a:pPr lvl="0"/>
            <a:r>
              <a:rPr lang="en-US" dirty="0" smtClean="0"/>
              <a:t>Click to edit Master text styles</a:t>
            </a:r>
          </a:p>
        </p:txBody>
      </p:sp>
      <p:sp>
        <p:nvSpPr>
          <p:cNvPr id="5" name="Text Placeholder 13"/>
          <p:cNvSpPr>
            <a:spLocks noGrp="1"/>
          </p:cNvSpPr>
          <p:nvPr>
            <p:ph type="body" sz="quarter" idx="12"/>
          </p:nvPr>
        </p:nvSpPr>
        <p:spPr>
          <a:xfrm>
            <a:off x="620714" y="1449087"/>
            <a:ext cx="8002587" cy="334962"/>
          </a:xfrm>
        </p:spPr>
        <p:txBody>
          <a:bodyPr/>
          <a:lstStyle>
            <a:lvl1pPr>
              <a:defRPr sz="1200" i="1">
                <a:solidFill>
                  <a:schemeClr val="accent2"/>
                </a:solidFill>
              </a:defRPr>
            </a:lvl1pPr>
          </a:lstStyle>
          <a:p>
            <a:pPr lvl="0"/>
            <a:r>
              <a:rPr lang="en-US" dirty="0" smtClean="0"/>
              <a:t>Click to edit Master text styles</a:t>
            </a:r>
          </a:p>
        </p:txBody>
      </p:sp>
      <p:sp>
        <p:nvSpPr>
          <p:cNvPr id="6" name="Text Placeholder 13"/>
          <p:cNvSpPr>
            <a:spLocks noGrp="1"/>
          </p:cNvSpPr>
          <p:nvPr>
            <p:ph type="body" sz="quarter" idx="13"/>
          </p:nvPr>
        </p:nvSpPr>
        <p:spPr>
          <a:xfrm>
            <a:off x="620714" y="1788811"/>
            <a:ext cx="8002587" cy="1908176"/>
          </a:xfrm>
        </p:spPr>
        <p:txBody>
          <a:bodyPr/>
          <a:lstStyle>
            <a:lvl1pPr>
              <a:defRPr sz="1200" i="0">
                <a:solidFill>
                  <a:schemeClr val="tx1">
                    <a:lumMod val="75000"/>
                    <a:lumOff val="25000"/>
                  </a:schemeClr>
                </a:solidFill>
              </a:defRPr>
            </a:lvl1pPr>
          </a:lstStyle>
          <a:p>
            <a:pPr lvl="0"/>
            <a:r>
              <a:rPr lang="en-US" dirty="0" smtClean="0"/>
              <a:t>Click to edit Master text styles</a:t>
            </a:r>
          </a:p>
        </p:txBody>
      </p:sp>
      <p:sp>
        <p:nvSpPr>
          <p:cNvPr id="7" name="Text Placeholder 13"/>
          <p:cNvSpPr>
            <a:spLocks noGrp="1"/>
          </p:cNvSpPr>
          <p:nvPr>
            <p:ph type="body" sz="quarter" idx="14"/>
          </p:nvPr>
        </p:nvSpPr>
        <p:spPr>
          <a:xfrm>
            <a:off x="620712" y="4175141"/>
            <a:ext cx="10972184" cy="1988985"/>
          </a:xfrm>
        </p:spPr>
        <p:txBody>
          <a:bodyPr numCol="3"/>
          <a:lstStyle>
            <a:lvl1pPr marL="265136" indent="-171424">
              <a:buClr>
                <a:schemeClr val="accent2"/>
              </a:buClr>
              <a:buSzPct val="125000"/>
              <a:buFont typeface="Wingdings" charset="2"/>
              <a:buChar char="§"/>
              <a:defRPr sz="1000" i="0">
                <a:solidFill>
                  <a:schemeClr val="tx1">
                    <a:lumMod val="75000"/>
                    <a:lumOff val="25000"/>
                  </a:schemeClr>
                </a:solidFill>
              </a:defRPr>
            </a:lvl1pPr>
          </a:lstStyle>
          <a:p>
            <a:pPr lvl="0"/>
            <a:r>
              <a:rPr lang="en-US" dirty="0" smtClean="0"/>
              <a:t>Click to edit Master text styles</a:t>
            </a:r>
          </a:p>
        </p:txBody>
      </p:sp>
      <p:sp>
        <p:nvSpPr>
          <p:cNvPr id="9" name="Picture Placeholder 8"/>
          <p:cNvSpPr>
            <a:spLocks noGrp="1"/>
          </p:cNvSpPr>
          <p:nvPr>
            <p:ph type="pic" sz="quarter" idx="15"/>
          </p:nvPr>
        </p:nvSpPr>
        <p:spPr>
          <a:xfrm>
            <a:off x="8966200" y="1079500"/>
            <a:ext cx="2616200" cy="2616200"/>
          </a:xfrm>
        </p:spPr>
        <p:txBody>
          <a:bodyPr/>
          <a:lstStyle/>
          <a:p>
            <a:endParaRPr lang="en-US" dirty="0"/>
          </a:p>
        </p:txBody>
      </p:sp>
    </p:spTree>
    <p:extLst>
      <p:ext uri="{BB962C8B-B14F-4D97-AF65-F5344CB8AC3E}">
        <p14:creationId xmlns:p14="http://schemas.microsoft.com/office/powerpoint/2010/main" val="33201911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rawing Guide Layout Slide">
    <p:spTree>
      <p:nvGrpSpPr>
        <p:cNvPr id="1" name=""/>
        <p:cNvGrpSpPr/>
        <p:nvPr/>
      </p:nvGrpSpPr>
      <p:grpSpPr>
        <a:xfrm>
          <a:off x="0" y="0"/>
          <a:ext cx="0" cy="0"/>
          <a:chOff x="0" y="0"/>
          <a:chExt cx="0" cy="0"/>
        </a:xfrm>
      </p:grpSpPr>
      <p:cxnSp>
        <p:nvCxnSpPr>
          <p:cNvPr id="6" name="Straight Connector 5"/>
          <p:cNvCxnSpPr/>
          <p:nvPr userDrawn="1"/>
        </p:nvCxnSpPr>
        <p:spPr>
          <a:xfrm>
            <a:off x="588963" y="0"/>
            <a:ext cx="0" cy="6858000"/>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591667" y="-1587"/>
            <a:ext cx="0" cy="6858000"/>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rot="16200000">
            <a:off x="6094413" y="67570"/>
            <a:ext cx="0" cy="12188952"/>
          </a:xfrm>
          <a:prstGeom prst="line">
            <a:avLst/>
          </a:prstGeom>
          <a:ln w="63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2" y="-5795946"/>
            <a:ext cx="0" cy="12188952"/>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6534428" y="1646598"/>
            <a:ext cx="5046385" cy="3539404"/>
          </a:xfrm>
          <a:prstGeom prst="rect">
            <a:avLst/>
          </a:prstGeom>
        </p:spPr>
        <p:txBody>
          <a:bodyPr wrap="square" lIns="121893" tIns="60947" rIns="121893" bIns="60947">
            <a:spAutoFit/>
          </a:bodyPr>
          <a:lstStyle/>
          <a:p>
            <a:pPr marL="0" marR="0" lvl="0" indent="0" algn="l" defTabSz="544095" rtl="0" eaLnBrk="1" fontAlgn="auto" latinLnBrk="0" hangingPunct="1">
              <a:lnSpc>
                <a:spcPct val="100000"/>
              </a:lnSpc>
              <a:spcBef>
                <a:spcPts val="800"/>
              </a:spcBef>
              <a:spcAft>
                <a:spcPts val="0"/>
              </a:spcAft>
              <a:buClrTx/>
              <a:buSzTx/>
              <a:buFontTx/>
              <a:buNone/>
              <a:tabLst/>
              <a:defRPr/>
            </a:pPr>
            <a:r>
              <a:rPr lang="en-US" sz="1600" b="1" dirty="0" smtClean="0">
                <a:solidFill>
                  <a:srgbClr val="00A1E0"/>
                </a:solidFill>
                <a:latin typeface="Arial"/>
                <a:cs typeface="Arial"/>
              </a:rPr>
              <a:t>Realigning Guides</a:t>
            </a:r>
            <a:endParaRPr lang="en-US" sz="1600" b="0" dirty="0" smtClean="0">
              <a:solidFill>
                <a:srgbClr val="00A1E0"/>
              </a:solidFill>
              <a:latin typeface="Arial"/>
              <a:cs typeface="Arial"/>
            </a:endParaRPr>
          </a:p>
          <a:p>
            <a:pPr lvl="0">
              <a:spcBef>
                <a:spcPts val="800"/>
              </a:spcBef>
            </a:pPr>
            <a:r>
              <a:rPr lang="en-US" sz="1200" b="0" dirty="0" smtClean="0">
                <a:solidFill>
                  <a:schemeClr val="accent2"/>
                </a:solidFill>
                <a:latin typeface="Arial"/>
                <a:cs typeface="Arial"/>
              </a:rPr>
              <a:t>Guides can can </a:t>
            </a:r>
            <a:r>
              <a:rPr lang="en-US" sz="1200" b="0" dirty="0">
                <a:solidFill>
                  <a:schemeClr val="accent2"/>
                </a:solidFill>
                <a:latin typeface="Arial"/>
                <a:cs typeface="Arial"/>
              </a:rPr>
              <a:t>easily be bumped and moved </a:t>
            </a:r>
            <a:r>
              <a:rPr lang="en-US" sz="1200" b="0" dirty="0" smtClean="0">
                <a:solidFill>
                  <a:schemeClr val="accent2"/>
                </a:solidFill>
                <a:latin typeface="Arial"/>
                <a:cs typeface="Arial"/>
              </a:rPr>
              <a:t>accidentally.  </a:t>
            </a:r>
          </a:p>
          <a:p>
            <a:pPr lvl="0" defTabSz="1218936">
              <a:spcBef>
                <a:spcPts val="800"/>
              </a:spcBef>
              <a:defRPr/>
            </a:pPr>
            <a:r>
              <a:rPr lang="en-US" sz="1200" dirty="0" smtClean="0">
                <a:solidFill>
                  <a:schemeClr val="accent2"/>
                </a:solidFill>
                <a:latin typeface="Arial"/>
                <a:cs typeface="Arial"/>
              </a:rPr>
              <a:t>This slide layout show you how to reset your guides. </a:t>
            </a:r>
            <a:endParaRPr lang="en-US" sz="1200" dirty="0">
              <a:solidFill>
                <a:schemeClr val="accent2"/>
              </a:solidFill>
              <a:latin typeface="Arial"/>
              <a:cs typeface="Arial"/>
            </a:endParaRPr>
          </a:p>
          <a:p>
            <a:pPr lvl="0" defTabSz="1218936">
              <a:spcBef>
                <a:spcPts val="800"/>
              </a:spcBef>
              <a:defRPr/>
            </a:pPr>
            <a:r>
              <a:rPr lang="en-US" sz="1200" b="1" dirty="0" smtClean="0">
                <a:solidFill>
                  <a:schemeClr val="accent2"/>
                </a:solidFill>
                <a:latin typeface="Arial"/>
                <a:cs typeface="Arial"/>
              </a:rPr>
              <a:t>NOTE: </a:t>
            </a:r>
            <a:r>
              <a:rPr lang="en-US" sz="1200" dirty="0" smtClean="0">
                <a:solidFill>
                  <a:schemeClr val="accent2"/>
                </a:solidFill>
                <a:latin typeface="Arial"/>
                <a:cs typeface="Arial"/>
              </a:rPr>
              <a:t>When </a:t>
            </a:r>
            <a:r>
              <a:rPr lang="en-US" sz="1200" dirty="0">
                <a:solidFill>
                  <a:schemeClr val="accent2"/>
                </a:solidFill>
                <a:latin typeface="Arial"/>
                <a:cs typeface="Arial"/>
              </a:rPr>
              <a:t>working on any older deck, be sure to check and ensure that the guides in your deck are set.</a:t>
            </a:r>
          </a:p>
          <a:p>
            <a:pPr marL="304735" lvl="0" indent="-304735">
              <a:spcBef>
                <a:spcPts val="800"/>
              </a:spcBef>
              <a:buFont typeface="+mj-lt"/>
              <a:buAutoNum type="arabicPeriod"/>
              <a:defRPr/>
            </a:pPr>
            <a:r>
              <a:rPr lang="en-US" sz="1200" b="1" dirty="0">
                <a:solidFill>
                  <a:schemeClr val="accent2"/>
                </a:solidFill>
                <a:latin typeface="Arial"/>
                <a:cs typeface="Arial"/>
              </a:rPr>
              <a:t>Turn on your guides </a:t>
            </a:r>
          </a:p>
          <a:p>
            <a:pPr marL="304735" lvl="0" indent="-304735" defTabSz="1218936">
              <a:spcBef>
                <a:spcPts val="800"/>
              </a:spcBef>
              <a:buFont typeface="+mj-lt"/>
              <a:buAutoNum type="arabicPeriod" startAt="2"/>
              <a:defRPr/>
            </a:pPr>
            <a:r>
              <a:rPr lang="en-US" sz="1200" b="1" dirty="0">
                <a:solidFill>
                  <a:schemeClr val="accent2"/>
                </a:solidFill>
                <a:latin typeface="Arial"/>
                <a:cs typeface="Arial"/>
              </a:rPr>
              <a:t>Insert </a:t>
            </a:r>
            <a:r>
              <a:rPr lang="en-US" sz="1200" b="1" dirty="0" smtClean="0">
                <a:solidFill>
                  <a:schemeClr val="accent2"/>
                </a:solidFill>
                <a:latin typeface="Arial"/>
                <a:cs typeface="Arial"/>
              </a:rPr>
              <a:t>a new slide</a:t>
            </a:r>
            <a:r>
              <a:rPr lang="en-US" sz="1200" b="1" baseline="0" dirty="0" smtClean="0">
                <a:solidFill>
                  <a:schemeClr val="accent2"/>
                </a:solidFill>
                <a:latin typeface="Arial"/>
                <a:cs typeface="Arial"/>
              </a:rPr>
              <a:t> </a:t>
            </a:r>
            <a:r>
              <a:rPr lang="en-US" sz="1200" b="1" dirty="0" smtClean="0">
                <a:solidFill>
                  <a:schemeClr val="accent2"/>
                </a:solidFill>
                <a:latin typeface="Arial"/>
                <a:cs typeface="Arial"/>
              </a:rPr>
              <a:t>the using the Guide </a:t>
            </a:r>
            <a:r>
              <a:rPr lang="en-US" sz="1200" b="1" dirty="0">
                <a:solidFill>
                  <a:schemeClr val="accent2"/>
                </a:solidFill>
                <a:latin typeface="Arial"/>
                <a:cs typeface="Arial"/>
              </a:rPr>
              <a:t>Layout </a:t>
            </a:r>
            <a:r>
              <a:rPr lang="en-US" sz="1200" b="1" dirty="0" smtClean="0">
                <a:solidFill>
                  <a:schemeClr val="accent2"/>
                </a:solidFill>
                <a:latin typeface="Arial"/>
                <a:cs typeface="Arial"/>
              </a:rPr>
              <a:t>slide option.</a:t>
            </a:r>
          </a:p>
          <a:p>
            <a:pPr marL="304735" lvl="0" indent="-304735" defTabSz="1218936">
              <a:spcBef>
                <a:spcPts val="800"/>
              </a:spcBef>
              <a:buFont typeface="+mj-lt"/>
              <a:buAutoNum type="arabicPeriod" startAt="2"/>
              <a:defRPr/>
            </a:pPr>
            <a:r>
              <a:rPr lang="en-US" sz="1200" b="1" dirty="0" smtClean="0">
                <a:solidFill>
                  <a:schemeClr val="accent2"/>
                </a:solidFill>
                <a:latin typeface="Arial"/>
                <a:cs typeface="Arial"/>
              </a:rPr>
              <a:t>Do </a:t>
            </a:r>
            <a:r>
              <a:rPr lang="en-US" sz="1200" b="1" dirty="0">
                <a:solidFill>
                  <a:schemeClr val="accent2"/>
                </a:solidFill>
                <a:latin typeface="Arial"/>
                <a:cs typeface="Arial"/>
              </a:rPr>
              <a:t>your guides align with the orange lines in the new slide?  </a:t>
            </a:r>
            <a:r>
              <a:rPr lang="en-US" sz="1200" dirty="0">
                <a:solidFill>
                  <a:schemeClr val="accent2"/>
                </a:solidFill>
                <a:latin typeface="Arial"/>
                <a:cs typeface="Arial"/>
              </a:rPr>
              <a:t>If yes, your guides are set, if not, proceed </a:t>
            </a:r>
            <a:r>
              <a:rPr lang="en-US" sz="1200" dirty="0" smtClean="0">
                <a:solidFill>
                  <a:schemeClr val="accent2"/>
                </a:solidFill>
                <a:latin typeface="Arial"/>
                <a:cs typeface="Arial"/>
              </a:rPr>
              <a:t>then realign each of the lines to line up with the lines shown on this page. </a:t>
            </a:r>
          </a:p>
          <a:p>
            <a:pPr marL="304735" lvl="0" indent="-304735" defTabSz="1218936">
              <a:spcBef>
                <a:spcPts val="800"/>
              </a:spcBef>
              <a:buFont typeface="+mj-lt"/>
              <a:buAutoNum type="arabicPeriod" startAt="2"/>
              <a:defRPr/>
            </a:pPr>
            <a:r>
              <a:rPr lang="en-US" sz="1200" b="1" dirty="0" smtClean="0">
                <a:solidFill>
                  <a:schemeClr val="accent2"/>
                </a:solidFill>
                <a:latin typeface="Arial"/>
                <a:cs typeface="Arial"/>
              </a:rPr>
              <a:t>Once guides are reset, delete the Guide Layout Slide</a:t>
            </a:r>
            <a:endParaRPr lang="en-US" sz="1200" b="1" dirty="0">
              <a:solidFill>
                <a:schemeClr val="accent2"/>
              </a:solidFill>
              <a:latin typeface="Arial"/>
              <a:cs typeface="Arial"/>
            </a:endParaRPr>
          </a:p>
          <a:p>
            <a:pPr lvl="0" defTabSz="1218936">
              <a:spcBef>
                <a:spcPts val="800"/>
              </a:spcBef>
              <a:defRPr/>
            </a:pPr>
            <a:endParaRPr lang="en-US" sz="1300" dirty="0">
              <a:solidFill>
                <a:schemeClr val="accent2"/>
              </a:solidFill>
              <a:latin typeface="Arial"/>
              <a:cs typeface="Arial"/>
            </a:endParaRPr>
          </a:p>
          <a:p>
            <a:pPr lvl="0">
              <a:spcBef>
                <a:spcPts val="800"/>
              </a:spcBef>
            </a:pPr>
            <a:endParaRPr lang="en-US" sz="1300" dirty="0">
              <a:solidFill>
                <a:schemeClr val="accent2"/>
              </a:solidFill>
              <a:latin typeface="Arial"/>
              <a:cs typeface="Arial"/>
            </a:endParaRPr>
          </a:p>
        </p:txBody>
      </p:sp>
      <p:sp>
        <p:nvSpPr>
          <p:cNvPr id="12" name="Right Arrow 11"/>
          <p:cNvSpPr/>
          <p:nvPr userDrawn="1"/>
        </p:nvSpPr>
        <p:spPr>
          <a:xfrm rot="8100000" flipH="1">
            <a:off x="11090961" y="1161163"/>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cs typeface="VAG Rounded Std Light"/>
            </a:endParaRPr>
          </a:p>
        </p:txBody>
      </p:sp>
      <p:sp>
        <p:nvSpPr>
          <p:cNvPr id="14" name="Right Arrow 13"/>
          <p:cNvSpPr/>
          <p:nvPr userDrawn="1"/>
        </p:nvSpPr>
        <p:spPr>
          <a:xfrm rot="13500000">
            <a:off x="649991" y="1161163"/>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cs typeface="VAG Rounded Std Light"/>
            </a:endParaRPr>
          </a:p>
        </p:txBody>
      </p:sp>
      <p:sp>
        <p:nvSpPr>
          <p:cNvPr id="15" name="Right Arrow 14"/>
          <p:cNvSpPr/>
          <p:nvPr userDrawn="1"/>
        </p:nvSpPr>
        <p:spPr>
          <a:xfrm rot="13500000" flipH="1" flipV="1">
            <a:off x="11090961" y="5705364"/>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cs typeface="VAG Rounded Std Light"/>
            </a:endParaRPr>
          </a:p>
        </p:txBody>
      </p:sp>
      <p:sp>
        <p:nvSpPr>
          <p:cNvPr id="16" name="Right Arrow 15"/>
          <p:cNvSpPr/>
          <p:nvPr userDrawn="1"/>
        </p:nvSpPr>
        <p:spPr>
          <a:xfrm rot="8100000" flipV="1">
            <a:off x="649990" y="5705364"/>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cs typeface="VAG Rounded Std Light"/>
            </a:endParaRPr>
          </a:p>
        </p:txBody>
      </p:sp>
      <p:sp>
        <p:nvSpPr>
          <p:cNvPr id="22" name="Content Placeholder 16"/>
          <p:cNvSpPr txBox="1">
            <a:spLocks/>
          </p:cNvSpPr>
          <p:nvPr userDrawn="1"/>
        </p:nvSpPr>
        <p:spPr>
          <a:xfrm>
            <a:off x="588963" y="1640462"/>
            <a:ext cx="5505450" cy="3526276"/>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800"/>
              </a:spcBef>
            </a:pPr>
            <a:r>
              <a:rPr lang="en-US" sz="1600" b="1" dirty="0" smtClean="0">
                <a:solidFill>
                  <a:schemeClr val="accent1"/>
                </a:solidFill>
              </a:rPr>
              <a:t>What are Drawing Guides?  </a:t>
            </a:r>
          </a:p>
          <a:p>
            <a:pPr>
              <a:spcBef>
                <a:spcPts val="800"/>
              </a:spcBef>
            </a:pPr>
            <a:r>
              <a:rPr lang="en-US" sz="1200" dirty="0" smtClean="0">
                <a:solidFill>
                  <a:schemeClr val="accent2"/>
                </a:solidFill>
              </a:rPr>
              <a:t>Drawing guides are thin lines that that appear on all pages in the same spot, but don’t show up when you print or view deck in Show mode.  </a:t>
            </a:r>
          </a:p>
          <a:p>
            <a:pPr>
              <a:spcBef>
                <a:spcPts val="800"/>
              </a:spcBef>
            </a:pPr>
            <a:r>
              <a:rPr lang="en-US" sz="1200" i="0" dirty="0" smtClean="0">
                <a:solidFill>
                  <a:schemeClr val="accent2"/>
                </a:solidFill>
              </a:rPr>
              <a:t>Think of them as internal margins for the proper alignment and consistent placement of content. Object will snap to them and they are also perfect for cropping an image to. </a:t>
            </a:r>
          </a:p>
          <a:p>
            <a:pPr>
              <a:spcBef>
                <a:spcPts val="800"/>
              </a:spcBef>
            </a:pPr>
            <a:r>
              <a:rPr lang="en-US" sz="1200" dirty="0" smtClean="0">
                <a:solidFill>
                  <a:schemeClr val="accent2"/>
                </a:solidFill>
              </a:rPr>
              <a:t>This template has pre-made guides that delineate where your workspace is.  </a:t>
            </a:r>
            <a:r>
              <a:rPr lang="en-US" sz="1200" b="1" dirty="0">
                <a:solidFill>
                  <a:schemeClr val="accent2"/>
                </a:solidFill>
              </a:rPr>
              <a:t/>
            </a:r>
            <a:br>
              <a:rPr lang="en-US" sz="1200" b="1" dirty="0">
                <a:solidFill>
                  <a:schemeClr val="accent2"/>
                </a:solidFill>
              </a:rPr>
            </a:br>
            <a:r>
              <a:rPr lang="en-US" sz="1200" b="1" dirty="0" smtClean="0">
                <a:solidFill>
                  <a:schemeClr val="accent1"/>
                </a:solidFill>
              </a:rPr>
              <a:t/>
            </a:r>
            <a:br>
              <a:rPr lang="en-US" sz="1200" b="1" dirty="0" smtClean="0">
                <a:solidFill>
                  <a:schemeClr val="accent1"/>
                </a:solidFill>
              </a:rPr>
            </a:br>
            <a:r>
              <a:rPr lang="en-US" sz="1600" b="1" dirty="0" smtClean="0">
                <a:solidFill>
                  <a:schemeClr val="accent1"/>
                </a:solidFill>
              </a:rPr>
              <a:t>How </a:t>
            </a:r>
            <a:r>
              <a:rPr lang="en-US" sz="1600" b="1" dirty="0">
                <a:solidFill>
                  <a:schemeClr val="accent1"/>
                </a:solidFill>
              </a:rPr>
              <a:t>to Turn Guides On and </a:t>
            </a:r>
            <a:r>
              <a:rPr lang="en-US" sz="1600" b="1" dirty="0" smtClean="0">
                <a:solidFill>
                  <a:schemeClr val="accent1"/>
                </a:solidFill>
              </a:rPr>
              <a:t>Off</a:t>
            </a:r>
          </a:p>
          <a:p>
            <a:pPr>
              <a:spcBef>
                <a:spcPts val="800"/>
              </a:spcBef>
              <a:buClr>
                <a:schemeClr val="accent3"/>
              </a:buClr>
            </a:pPr>
            <a:r>
              <a:rPr lang="en-US" sz="1200" b="1" dirty="0" smtClean="0">
                <a:solidFill>
                  <a:schemeClr val="accent2"/>
                </a:solidFill>
              </a:rPr>
              <a:t>Windows: </a:t>
            </a:r>
            <a:r>
              <a:rPr lang="en-US" sz="1200" dirty="0" smtClean="0">
                <a:solidFill>
                  <a:schemeClr val="accent2"/>
                </a:solidFill>
              </a:rPr>
              <a:t>ALT + F9 or Right click in blue area off workspace &gt;Grids and Guides&gt;Display Drawing Guides on Screen</a:t>
            </a:r>
          </a:p>
          <a:p>
            <a:pPr>
              <a:spcBef>
                <a:spcPts val="800"/>
              </a:spcBef>
              <a:buClr>
                <a:schemeClr val="accent3"/>
              </a:buClr>
              <a:defRPr/>
            </a:pPr>
            <a:r>
              <a:rPr lang="en-US" sz="1200" b="1" dirty="0" smtClean="0">
                <a:solidFill>
                  <a:schemeClr val="accent2"/>
                </a:solidFill>
              </a:rPr>
              <a:t>Mac 2011: </a:t>
            </a:r>
            <a:r>
              <a:rPr lang="en-US" sz="1200" dirty="0" smtClean="0">
                <a:solidFill>
                  <a:schemeClr val="accent2"/>
                </a:solidFill>
              </a:rPr>
              <a:t>Control + Option + Command + G or </a:t>
            </a:r>
            <a:br>
              <a:rPr lang="en-US" sz="1200" dirty="0" smtClean="0">
                <a:solidFill>
                  <a:schemeClr val="accent2"/>
                </a:solidFill>
              </a:rPr>
            </a:br>
            <a:r>
              <a:rPr lang="en-US" sz="1200" dirty="0" smtClean="0">
                <a:solidFill>
                  <a:schemeClr val="accent2"/>
                </a:solidFill>
              </a:rPr>
              <a:t>View&gt;Guides&gt;Static Guides</a:t>
            </a:r>
          </a:p>
          <a:p>
            <a:pPr>
              <a:spcBef>
                <a:spcPts val="800"/>
              </a:spcBef>
              <a:buClr>
                <a:schemeClr val="accent3"/>
              </a:buClr>
              <a:defRPr/>
            </a:pPr>
            <a:r>
              <a:rPr lang="en-US" sz="1200" b="1" dirty="0" smtClean="0">
                <a:solidFill>
                  <a:schemeClr val="accent2"/>
                </a:solidFill>
              </a:rPr>
              <a:t>MAC 2008:   </a:t>
            </a:r>
            <a:r>
              <a:rPr lang="en-US" sz="1200" dirty="0" smtClean="0">
                <a:solidFill>
                  <a:schemeClr val="accent2"/>
                </a:solidFill>
              </a:rPr>
              <a:t>Command + G or View&gt;Guides&gt;Static Guides</a:t>
            </a:r>
          </a:p>
        </p:txBody>
      </p:sp>
      <p:sp>
        <p:nvSpPr>
          <p:cNvPr id="23" name="TextBox 22"/>
          <p:cNvSpPr txBox="1"/>
          <p:nvPr userDrawn="1"/>
        </p:nvSpPr>
        <p:spPr>
          <a:xfrm>
            <a:off x="6769100" y="5430299"/>
            <a:ext cx="4070766" cy="523220"/>
          </a:xfrm>
          <a:prstGeom prst="rect">
            <a:avLst/>
          </a:prstGeom>
          <a:noFill/>
        </p:spPr>
        <p:txBody>
          <a:bodyPr wrap="square" rtlCol="0">
            <a:spAutoFit/>
          </a:bodyPr>
          <a:lstStyle/>
          <a:p>
            <a:pPr algn="r">
              <a:spcBef>
                <a:spcPts val="300"/>
              </a:spcBef>
              <a:spcAft>
                <a:spcPts val="1000"/>
              </a:spcAft>
            </a:pPr>
            <a:r>
              <a:rPr lang="en-US" sz="1400" dirty="0" smtClean="0">
                <a:solidFill>
                  <a:schemeClr val="accent1">
                    <a:lumMod val="75000"/>
                  </a:schemeClr>
                </a:solidFill>
              </a:rPr>
              <a:t>The left and right top and bottom corners are the only area you should work</a:t>
            </a:r>
            <a:r>
              <a:rPr lang="en-US" sz="1400" baseline="0" dirty="0" smtClean="0">
                <a:solidFill>
                  <a:schemeClr val="accent1">
                    <a:lumMod val="75000"/>
                  </a:schemeClr>
                </a:solidFill>
              </a:rPr>
              <a:t> within on each slide. </a:t>
            </a:r>
            <a:endParaRPr lang="en-US" sz="1400" dirty="0" smtClean="0">
              <a:solidFill>
                <a:schemeClr val="accent1">
                  <a:lumMod val="75000"/>
                </a:schemeClr>
              </a:solidFill>
            </a:endParaRPr>
          </a:p>
        </p:txBody>
      </p:sp>
      <p:sp>
        <p:nvSpPr>
          <p:cNvPr id="17" name="Title 1"/>
          <p:cNvSpPr>
            <a:spLocks noGrp="1"/>
          </p:cNvSpPr>
          <p:nvPr>
            <p:ph type="title" hasCustomPrompt="1"/>
          </p:nvPr>
        </p:nvSpPr>
        <p:spPr>
          <a:xfrm>
            <a:off x="609441" y="292100"/>
            <a:ext cx="10969943" cy="444500"/>
          </a:xfrm>
        </p:spPr>
        <p:txBody>
          <a:bodyPr/>
          <a:lstStyle/>
          <a:p>
            <a:r>
              <a:rPr lang="en-US" dirty="0" smtClean="0"/>
              <a:t>Standard Drawing Guide Placement Layout Slide (Margins)</a:t>
            </a:r>
            <a:endParaRPr lang="en-US" dirty="0"/>
          </a:p>
        </p:txBody>
      </p:sp>
      <p:sp>
        <p:nvSpPr>
          <p:cNvPr id="18" name="Text Placeholder 6"/>
          <p:cNvSpPr>
            <a:spLocks noGrp="1"/>
          </p:cNvSpPr>
          <p:nvPr>
            <p:ph type="body" sz="quarter" idx="10" hasCustomPrompt="1"/>
          </p:nvPr>
        </p:nvSpPr>
        <p:spPr>
          <a:xfrm>
            <a:off x="609600" y="854180"/>
            <a:ext cx="10972800" cy="368300"/>
          </a:xfrm>
        </p:spPr>
        <p:txBody>
          <a:bodyPr>
            <a:normAutofit/>
          </a:bodyPr>
          <a:lstStyle>
            <a:lvl1pPr marL="0" indent="0">
              <a:buNone/>
              <a:defRPr sz="1800">
                <a:solidFill>
                  <a:schemeClr val="accent1"/>
                </a:solidFill>
              </a:defRPr>
            </a:lvl1pPr>
          </a:lstStyle>
          <a:p>
            <a:r>
              <a:rPr lang="en-US" dirty="0" smtClean="0"/>
              <a:t>Use this layout for realigning basic drawing guides or reference them as needed</a:t>
            </a:r>
            <a:endParaRPr lang="en-US" dirty="0"/>
          </a:p>
        </p:txBody>
      </p:sp>
      <p:cxnSp>
        <p:nvCxnSpPr>
          <p:cNvPr id="21" name="Straight Connector 20"/>
          <p:cNvCxnSpPr/>
          <p:nvPr userDrawn="1"/>
        </p:nvCxnSpPr>
        <p:spPr>
          <a:xfrm rot="16200000">
            <a:off x="6094412" y="-5351446"/>
            <a:ext cx="0" cy="12188952"/>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rot="16200000">
            <a:off x="6094412" y="-4983146"/>
            <a:ext cx="0" cy="12188952"/>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25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 Blue. Short Title">
    <p:bg>
      <p:bgPr>
        <a:solidFill>
          <a:srgbClr val="0A2A74"/>
        </a:solidFill>
        <a:effectLst/>
      </p:bgPr>
    </p:bg>
    <p:spTree>
      <p:nvGrpSpPr>
        <p:cNvPr id="1" name=""/>
        <p:cNvGrpSpPr/>
        <p:nvPr/>
      </p:nvGrpSpPr>
      <p:grpSpPr>
        <a:xfrm>
          <a:off x="0" y="0"/>
          <a:ext cx="0" cy="0"/>
          <a:chOff x="0" y="0"/>
          <a:chExt cx="0" cy="0"/>
        </a:xfrm>
      </p:grpSpPr>
      <p:pic>
        <p:nvPicPr>
          <p:cNvPr id="6" name="Picture 5" descr="blueCover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49080"/>
          </a:xfrm>
          <a:prstGeom prst="rect">
            <a:avLst/>
          </a:prstGeom>
        </p:spPr>
      </p:pic>
      <p:pic>
        <p:nvPicPr>
          <p:cNvPr id="13" name="Picture 12" descr="SGM_twoTone_Reversed.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740" y="5961434"/>
            <a:ext cx="2616944" cy="369056"/>
          </a:xfrm>
          <a:prstGeom prst="rect">
            <a:avLst/>
          </a:prstGeom>
        </p:spPr>
      </p:pic>
      <p:sp>
        <p:nvSpPr>
          <p:cNvPr id="19" name="Title 1"/>
          <p:cNvSpPr>
            <a:spLocks noGrp="1"/>
          </p:cNvSpPr>
          <p:nvPr>
            <p:ph type="ctrTitle" hasCustomPrompt="1"/>
          </p:nvPr>
        </p:nvSpPr>
        <p:spPr>
          <a:xfrm>
            <a:off x="600075" y="2991434"/>
            <a:ext cx="8809804" cy="516994"/>
          </a:xfrm>
        </p:spPr>
        <p:txBody>
          <a:bodyPr wrap="square" lIns="0" tIns="0" rIns="0" bIns="0">
            <a:noAutofit/>
          </a:bodyPr>
          <a:lstStyle>
            <a:lvl1pPr>
              <a:lnSpc>
                <a:spcPct val="90000"/>
              </a:lnSpc>
              <a:defRPr sz="3800" b="1" i="0" spc="0">
                <a:solidFill>
                  <a:srgbClr val="FFFFFF"/>
                </a:solidFill>
                <a:latin typeface="+mj-lt"/>
                <a:cs typeface="SapientSansRegular"/>
              </a:defRPr>
            </a:lvl1pPr>
          </a:lstStyle>
          <a:p>
            <a:r>
              <a:rPr lang="en-US" dirty="0" smtClean="0"/>
              <a:t>TITLE OF THE PRESENTATION</a:t>
            </a:r>
            <a:endParaRPr lang="en-US" dirty="0"/>
          </a:p>
        </p:txBody>
      </p:sp>
      <p:sp>
        <p:nvSpPr>
          <p:cNvPr id="20" name="Text Placeholder 14"/>
          <p:cNvSpPr>
            <a:spLocks noGrp="1"/>
          </p:cNvSpPr>
          <p:nvPr>
            <p:ph type="body" sz="quarter" idx="10" hasCustomPrompt="1"/>
          </p:nvPr>
        </p:nvSpPr>
        <p:spPr>
          <a:xfrm>
            <a:off x="600075" y="3614747"/>
            <a:ext cx="5486400" cy="461665"/>
          </a:xfrm>
        </p:spPr>
        <p:txBody>
          <a:bodyPr lIns="0" tIns="0" rIns="0" bIns="0">
            <a:noAutofit/>
          </a:bodyPr>
          <a:lstStyle>
            <a:lvl1pPr marL="0" indent="0">
              <a:buNone/>
              <a:defRPr sz="3000" spc="0">
                <a:ln>
                  <a:noFill/>
                </a:ln>
                <a:solidFill>
                  <a:schemeClr val="accent1"/>
                </a:solidFill>
                <a:latin typeface="+mj-lt"/>
                <a:cs typeface="SapientSansRegular"/>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January 1, 2016</a:t>
            </a:r>
          </a:p>
        </p:txBody>
      </p:sp>
    </p:spTree>
    <p:extLst>
      <p:ext uri="{BB962C8B-B14F-4D97-AF65-F5344CB8AC3E}">
        <p14:creationId xmlns:p14="http://schemas.microsoft.com/office/powerpoint/2010/main" val="141740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SE STUDY Type setup-DO NOT US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Case Study | Client Name</a:t>
            </a:r>
            <a:endParaRPr lang="en-US" dirty="0"/>
          </a:p>
        </p:txBody>
      </p:sp>
      <p:sp>
        <p:nvSpPr>
          <p:cNvPr id="9" name="Content Placeholder 44"/>
          <p:cNvSpPr>
            <a:spLocks noGrp="1"/>
          </p:cNvSpPr>
          <p:nvPr>
            <p:ph sz="quarter" idx="10"/>
          </p:nvPr>
        </p:nvSpPr>
        <p:spPr>
          <a:xfrm>
            <a:off x="614363" y="1117600"/>
            <a:ext cx="7221537" cy="5041900"/>
          </a:xfrm>
        </p:spPr>
        <p:txBody>
          <a:bodyPr/>
          <a:lstStyle>
            <a:lvl1pPr>
              <a:defRPr>
                <a:solidFill>
                  <a:schemeClr val="accent5"/>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83095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ack Cover - White (print friendly)">
    <p:spTree>
      <p:nvGrpSpPr>
        <p:cNvPr id="1" name=""/>
        <p:cNvGrpSpPr/>
        <p:nvPr/>
      </p:nvGrpSpPr>
      <p:grpSpPr>
        <a:xfrm>
          <a:off x="0" y="0"/>
          <a:ext cx="0" cy="0"/>
          <a:chOff x="0" y="0"/>
          <a:chExt cx="0" cy="0"/>
        </a:xfrm>
      </p:grpSpPr>
      <p:pic>
        <p:nvPicPr>
          <p:cNvPr id="8" name="Picture 7" descr="WhiteCo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 name="Title 1"/>
          <p:cNvSpPr>
            <a:spLocks noGrp="1"/>
          </p:cNvSpPr>
          <p:nvPr>
            <p:ph type="ctrTitle" hasCustomPrompt="1"/>
          </p:nvPr>
        </p:nvSpPr>
        <p:spPr>
          <a:xfrm>
            <a:off x="600992" y="3098140"/>
            <a:ext cx="5332611" cy="661720"/>
          </a:xfrm>
          <a:prstGeom prst="rect">
            <a:avLst/>
          </a:prstGeom>
        </p:spPr>
        <p:txBody>
          <a:bodyPr lIns="0" rIns="0" anchor="ctr" anchorCtr="0">
            <a:noAutofit/>
          </a:bodyPr>
          <a:lstStyle>
            <a:lvl1pPr>
              <a:defRPr sz="3800">
                <a:solidFill>
                  <a:srgbClr val="22262E"/>
                </a:solidFill>
                <a:latin typeface="Arial"/>
                <a:cs typeface="Arial"/>
              </a:defRPr>
            </a:lvl1pPr>
          </a:lstStyle>
          <a:p>
            <a:r>
              <a:rPr lang="en-US" dirty="0" smtClean="0"/>
              <a:t>THANK YOU</a:t>
            </a:r>
            <a:endParaRPr lang="en-US" dirty="0"/>
          </a:p>
        </p:txBody>
      </p:sp>
      <p:pic>
        <p:nvPicPr>
          <p:cNvPr id="5" name="Picture 4" descr="SapientGM_Logo_onWhit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1026" y="5960450"/>
            <a:ext cx="2679624" cy="372861"/>
          </a:xfrm>
          <a:prstGeom prst="rect">
            <a:avLst/>
          </a:prstGeom>
        </p:spPr>
      </p:pic>
    </p:spTree>
    <p:extLst>
      <p:ext uri="{BB962C8B-B14F-4D97-AF65-F5344CB8AC3E}">
        <p14:creationId xmlns:p14="http://schemas.microsoft.com/office/powerpoint/2010/main" val="14340006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ack Cover - BLUE">
    <p:bg>
      <p:bgPr>
        <a:solidFill>
          <a:schemeClr val="tx2"/>
        </a:solidFill>
        <a:effectLst/>
      </p:bgPr>
    </p:bg>
    <p:spTree>
      <p:nvGrpSpPr>
        <p:cNvPr id="1" name=""/>
        <p:cNvGrpSpPr/>
        <p:nvPr/>
      </p:nvGrpSpPr>
      <p:grpSpPr>
        <a:xfrm>
          <a:off x="0" y="0"/>
          <a:ext cx="0" cy="0"/>
          <a:chOff x="0" y="0"/>
          <a:chExt cx="0" cy="0"/>
        </a:xfrm>
      </p:grpSpPr>
      <p:pic>
        <p:nvPicPr>
          <p:cNvPr id="9" name="Picture 8" descr="blueCover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49080"/>
          </a:xfrm>
          <a:prstGeom prst="rect">
            <a:avLst/>
          </a:prstGeom>
        </p:spPr>
      </p:pic>
      <p:sp>
        <p:nvSpPr>
          <p:cNvPr id="7" name="Title 1"/>
          <p:cNvSpPr>
            <a:spLocks noGrp="1"/>
          </p:cNvSpPr>
          <p:nvPr>
            <p:ph type="ctrTitle" hasCustomPrompt="1"/>
          </p:nvPr>
        </p:nvSpPr>
        <p:spPr>
          <a:xfrm>
            <a:off x="600992" y="3098140"/>
            <a:ext cx="5332611" cy="661720"/>
          </a:xfrm>
          <a:prstGeom prst="rect">
            <a:avLst/>
          </a:prstGeom>
        </p:spPr>
        <p:txBody>
          <a:bodyPr lIns="0" rIns="0" anchor="ctr" anchorCtr="0">
            <a:noAutofit/>
          </a:bodyPr>
          <a:lstStyle>
            <a:lvl1pPr>
              <a:defRPr sz="3800">
                <a:solidFill>
                  <a:schemeClr val="bg1"/>
                </a:solidFill>
                <a:latin typeface="Arial"/>
                <a:cs typeface="Arial"/>
              </a:defRPr>
            </a:lvl1pPr>
          </a:lstStyle>
          <a:p>
            <a:r>
              <a:rPr lang="en-US" dirty="0" smtClean="0"/>
              <a:t>THANK YOU</a:t>
            </a:r>
            <a:endParaRPr lang="en-US" dirty="0"/>
          </a:p>
        </p:txBody>
      </p:sp>
      <p:pic>
        <p:nvPicPr>
          <p:cNvPr id="5" name="Picture 4" descr="SGM_twoTone_Reversed.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740" y="5961434"/>
            <a:ext cx="2616944" cy="369056"/>
          </a:xfrm>
          <a:prstGeom prst="rect">
            <a:avLst/>
          </a:prstGeom>
        </p:spPr>
      </p:pic>
    </p:spTree>
    <p:extLst>
      <p:ext uri="{BB962C8B-B14F-4D97-AF65-F5344CB8AC3E}">
        <p14:creationId xmlns:p14="http://schemas.microsoft.com/office/powerpoint/2010/main" val="15516905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1015" y="304800"/>
            <a:ext cx="11274663" cy="685800"/>
          </a:xfrm>
        </p:spPr>
        <p:txBody>
          <a:bodyPr>
            <a:normAutofit/>
          </a:bodyPr>
          <a:lstStyle>
            <a:lvl1pPr>
              <a:defRPr sz="2800">
                <a:latin typeface="Georgia" panose="02040502050405020303" pitchFamily="18" charset="0"/>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711015" y="990600"/>
            <a:ext cx="11274663" cy="5334000"/>
          </a:xfrm>
        </p:spPr>
        <p:txBody>
          <a:bodyPr/>
          <a:lstStyle>
            <a:lvl1pPr marL="231775" indent="-231775">
              <a:lnSpc>
                <a:spcPct val="100000"/>
              </a:lnSpc>
              <a:spcBef>
                <a:spcPts val="400"/>
              </a:spcBef>
              <a:spcAft>
                <a:spcPts val="0"/>
              </a:spcAft>
              <a:buFont typeface="Wingdings" panose="05000000000000000000" pitchFamily="2" charset="2"/>
              <a:buChar char="Ø"/>
              <a:defRPr sz="1600">
                <a:latin typeface="Georgia" panose="02040502050405020303" pitchFamily="18" charset="0"/>
              </a:defRPr>
            </a:lvl1pPr>
            <a:lvl2pPr marL="463550" indent="-230188">
              <a:lnSpc>
                <a:spcPct val="100000"/>
              </a:lnSpc>
              <a:spcBef>
                <a:spcPts val="400"/>
              </a:spcBef>
              <a:spcAft>
                <a:spcPts val="0"/>
              </a:spcAft>
              <a:buFont typeface="Wingdings" panose="05000000000000000000" pitchFamily="2" charset="2"/>
              <a:buChar char="ü"/>
              <a:defRPr sz="1600"/>
            </a:lvl2pPr>
            <a:lvl3pPr>
              <a:lnSpc>
                <a:spcPts val="1400"/>
              </a:lnSpc>
              <a:spcBef>
                <a:spcPts val="400"/>
              </a:spcBef>
              <a:spcAft>
                <a:spcPts val="0"/>
              </a:spcAft>
              <a:defRPr sz="1400"/>
            </a:lvl3pPr>
            <a:lvl4pPr>
              <a:lnSpc>
                <a:spcPts val="1400"/>
              </a:lnSpc>
              <a:spcBef>
                <a:spcPts val="400"/>
              </a:spcBef>
              <a:spcAft>
                <a:spcPts val="0"/>
              </a:spcAft>
              <a:defRPr sz="1100"/>
            </a:lvl4pPr>
            <a:lvl5pPr>
              <a:lnSpc>
                <a:spcPts val="1400"/>
              </a:lnSpc>
              <a:spcBef>
                <a:spcPts val="400"/>
              </a:spcBef>
              <a:spcAft>
                <a:spcPts val="0"/>
              </a:spcAft>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5139344"/>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0978" y="522288"/>
            <a:ext cx="10978407" cy="5016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94629" y="1282700"/>
            <a:ext cx="5383398"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81174" y="1282700"/>
            <a:ext cx="5383398"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77352753"/>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Divider Slide">
    <p:spTree>
      <p:nvGrpSpPr>
        <p:cNvPr id="1" name=""/>
        <p:cNvGrpSpPr/>
        <p:nvPr/>
      </p:nvGrpSpPr>
      <p:grpSpPr>
        <a:xfrm>
          <a:off x="0" y="0"/>
          <a:ext cx="0" cy="0"/>
          <a:chOff x="0" y="0"/>
          <a:chExt cx="0" cy="0"/>
        </a:xfrm>
      </p:grpSpPr>
      <p:pic>
        <p:nvPicPr>
          <p:cNvPr id="2" name="Picture 8" descr="financialdivide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8283248"/>
      </p:ext>
    </p:extLst>
  </p:cSld>
  <p:clrMapOvr>
    <a:masterClrMapping/>
  </p:clrMapOvr>
  <p:transition spd="slow">
    <p:split orient="ver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1015" y="304800"/>
            <a:ext cx="11274663" cy="685800"/>
          </a:xfrm>
        </p:spPr>
        <p:txBody>
          <a:bodyPr>
            <a:normAutofit/>
          </a:bodyPr>
          <a:lstStyle>
            <a:lvl1pPr>
              <a:defRPr lang="en-US" sz="2600" smtClean="0">
                <a:solidFill>
                  <a:srgbClr val="355F99"/>
                </a:solidFill>
                <a:latin typeface="Calibri" pitchFamily="34" charset="0"/>
                <a:ea typeface="+mj-ea"/>
                <a:cs typeface="+mj-cs"/>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711017" y="990600"/>
            <a:ext cx="5479275" cy="5334000"/>
          </a:xfrm>
        </p:spPr>
        <p:txBody>
          <a:bodyPr/>
          <a:lstStyle>
            <a:lvl1pPr algn="l" rtl="0" fontAlgn="base">
              <a:lnSpc>
                <a:spcPts val="1400"/>
              </a:lnSpc>
              <a:spcBef>
                <a:spcPts val="400"/>
              </a:spcBef>
              <a:spcAft>
                <a:spcPts val="0"/>
              </a:spcAft>
              <a:buSzPct val="125000"/>
              <a:buFont typeface="Arial" pitchFamily="34" charset="0"/>
              <a:buChar char="•"/>
              <a:defRPr lang="en-US" sz="1600" dirty="0" smtClean="0">
                <a:solidFill>
                  <a:schemeClr val="tx2">
                    <a:lumMod val="50000"/>
                  </a:schemeClr>
                </a:solidFill>
                <a:latin typeface="Calibri" pitchFamily="34" charset="0"/>
                <a:ea typeface="+mn-ea"/>
                <a:cs typeface="+mn-cs"/>
              </a:defRPr>
            </a:lvl1pPr>
            <a:lvl2pPr algn="l" rtl="0" fontAlgn="base">
              <a:lnSpc>
                <a:spcPts val="1400"/>
              </a:lnSpc>
              <a:spcBef>
                <a:spcPts val="400"/>
              </a:spcBef>
              <a:spcAft>
                <a:spcPts val="0"/>
              </a:spcAft>
              <a:buFont typeface="Courier New" pitchFamily="49" charset="0"/>
              <a:buChar char="o"/>
              <a:defRPr lang="en-US" sz="1400" dirty="0" smtClean="0">
                <a:solidFill>
                  <a:schemeClr val="tx2">
                    <a:lumMod val="50000"/>
                  </a:schemeClr>
                </a:solidFill>
                <a:latin typeface="Calibri" pitchFamily="34" charset="0"/>
                <a:ea typeface="+mn-ea"/>
                <a:cs typeface="+mn-cs"/>
              </a:defRPr>
            </a:lvl2pPr>
            <a:lvl3pPr algn="l" rtl="0" fontAlgn="base">
              <a:lnSpc>
                <a:spcPts val="1400"/>
              </a:lnSpc>
              <a:spcBef>
                <a:spcPts val="400"/>
              </a:spcBef>
              <a:spcAft>
                <a:spcPts val="0"/>
              </a:spcAft>
              <a:buFont typeface="Arial" pitchFamily="34" charset="0"/>
              <a:buChar char="•"/>
              <a:defRPr lang="en-US" sz="1200" dirty="0" smtClean="0">
                <a:solidFill>
                  <a:schemeClr val="tx2">
                    <a:lumMod val="50000"/>
                  </a:schemeClr>
                </a:solidFill>
                <a:latin typeface="Calibri" pitchFamily="34" charset="0"/>
                <a:ea typeface="+mn-ea"/>
                <a:cs typeface="+mn-cs"/>
              </a:defRPr>
            </a:lvl3pPr>
            <a:lvl4pPr algn="l" rtl="0" fontAlgn="base">
              <a:lnSpc>
                <a:spcPts val="1400"/>
              </a:lnSpc>
              <a:spcBef>
                <a:spcPts val="400"/>
              </a:spcBef>
              <a:spcAft>
                <a:spcPts val="0"/>
              </a:spcAft>
              <a:buFont typeface="Courier New" pitchFamily="49" charset="0"/>
              <a:buChar char="o"/>
              <a:defRPr lang="en-US" sz="1100" dirty="0" smtClean="0">
                <a:solidFill>
                  <a:schemeClr val="tx2">
                    <a:lumMod val="50000"/>
                  </a:schemeClr>
                </a:solidFill>
                <a:latin typeface="Calibri" pitchFamily="34" charset="0"/>
                <a:ea typeface="+mn-ea"/>
                <a:cs typeface="+mn-cs"/>
              </a:defRPr>
            </a:lvl4pPr>
            <a:lvl5pPr algn="l" rtl="0" fontAlgn="base">
              <a:lnSpc>
                <a:spcPts val="1400"/>
              </a:lnSpc>
              <a:spcBef>
                <a:spcPts val="400"/>
              </a:spcBef>
              <a:spcAft>
                <a:spcPts val="0"/>
              </a:spcAft>
              <a:buFont typeface="Arial" pitchFamily="34" charset="0"/>
              <a:buChar char="•"/>
              <a:defRPr lang="en-US" sz="1100" dirty="0" smtClean="0">
                <a:solidFill>
                  <a:schemeClr val="tx2">
                    <a:lumMod val="50000"/>
                  </a:schemeClr>
                </a:solidFill>
                <a:latin typeface="Calibri" pitchFamily="34" charset="0"/>
                <a:ea typeface="+mn-ea"/>
                <a:cs typeface="+mn-cs"/>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ontent Placeholder 2"/>
          <p:cNvSpPr>
            <a:spLocks noGrp="1"/>
          </p:cNvSpPr>
          <p:nvPr>
            <p:ph sz="half" idx="10"/>
          </p:nvPr>
        </p:nvSpPr>
        <p:spPr>
          <a:xfrm>
            <a:off x="6506405" y="990600"/>
            <a:ext cx="5479275" cy="5334000"/>
          </a:xfrm>
        </p:spPr>
        <p:txBody>
          <a:bodyPr/>
          <a:lstStyle>
            <a:lvl1pPr algn="l" rtl="0" eaLnBrk="0" fontAlgn="base" hangingPunct="0">
              <a:lnSpc>
                <a:spcPts val="1400"/>
              </a:lnSpc>
              <a:spcBef>
                <a:spcPts val="400"/>
              </a:spcBef>
              <a:spcAft>
                <a:spcPts val="0"/>
              </a:spcAft>
              <a:buClr>
                <a:srgbClr val="355F99"/>
              </a:buClr>
              <a:buSzPct val="125000"/>
              <a:buFont typeface="Arial" pitchFamily="34" charset="0"/>
              <a:buChar char="•"/>
              <a:defRPr lang="en-US" sz="1600" dirty="0" smtClean="0">
                <a:solidFill>
                  <a:schemeClr val="tx2">
                    <a:lumMod val="50000"/>
                  </a:schemeClr>
                </a:solidFill>
                <a:latin typeface="Calibri" pitchFamily="34" charset="0"/>
                <a:ea typeface="+mn-ea"/>
                <a:cs typeface="+mn-cs"/>
              </a:defRPr>
            </a:lvl1pPr>
            <a:lvl2pPr algn="l" rtl="0" eaLnBrk="0" fontAlgn="base" hangingPunct="0">
              <a:lnSpc>
                <a:spcPts val="1400"/>
              </a:lnSpc>
              <a:spcBef>
                <a:spcPts val="400"/>
              </a:spcBef>
              <a:spcAft>
                <a:spcPts val="0"/>
              </a:spcAft>
              <a:buClr>
                <a:srgbClr val="355F99"/>
              </a:buClr>
              <a:buFont typeface="Courier New" pitchFamily="49" charset="0"/>
              <a:buChar char="o"/>
              <a:defRPr lang="en-US" sz="1400" dirty="0" smtClean="0">
                <a:solidFill>
                  <a:schemeClr val="tx2">
                    <a:lumMod val="50000"/>
                  </a:schemeClr>
                </a:solidFill>
                <a:latin typeface="Calibri" pitchFamily="34" charset="0"/>
                <a:ea typeface="+mn-ea"/>
                <a:cs typeface="+mn-cs"/>
              </a:defRPr>
            </a:lvl2pPr>
            <a:lvl3pPr algn="l" rtl="0" eaLnBrk="0" fontAlgn="base" hangingPunct="0">
              <a:lnSpc>
                <a:spcPts val="1400"/>
              </a:lnSpc>
              <a:spcBef>
                <a:spcPts val="400"/>
              </a:spcBef>
              <a:spcAft>
                <a:spcPts val="0"/>
              </a:spcAft>
              <a:buClr>
                <a:srgbClr val="355F99"/>
              </a:buClr>
              <a:buFont typeface="Arial" pitchFamily="34" charset="0"/>
              <a:buChar char="•"/>
              <a:defRPr lang="en-US" sz="1200" dirty="0" smtClean="0">
                <a:solidFill>
                  <a:schemeClr val="tx2">
                    <a:lumMod val="50000"/>
                  </a:schemeClr>
                </a:solidFill>
                <a:latin typeface="Calibri" pitchFamily="34" charset="0"/>
                <a:ea typeface="+mn-ea"/>
                <a:cs typeface="+mn-cs"/>
              </a:defRPr>
            </a:lvl3pPr>
            <a:lvl4pPr algn="l" rtl="0" eaLnBrk="0" fontAlgn="base" hangingPunct="0">
              <a:lnSpc>
                <a:spcPts val="1400"/>
              </a:lnSpc>
              <a:spcBef>
                <a:spcPts val="400"/>
              </a:spcBef>
              <a:spcAft>
                <a:spcPts val="0"/>
              </a:spcAft>
              <a:buClr>
                <a:srgbClr val="355F99"/>
              </a:buClr>
              <a:buFont typeface="Courier New" pitchFamily="49" charset="0"/>
              <a:buChar char="o"/>
              <a:defRPr lang="en-US" sz="1100" dirty="0" smtClean="0">
                <a:solidFill>
                  <a:schemeClr val="tx2">
                    <a:lumMod val="50000"/>
                  </a:schemeClr>
                </a:solidFill>
                <a:latin typeface="Calibri" pitchFamily="34" charset="0"/>
                <a:ea typeface="+mn-ea"/>
                <a:cs typeface="+mn-cs"/>
              </a:defRPr>
            </a:lvl4pPr>
            <a:lvl5pPr algn="l" rtl="0" eaLnBrk="0" fontAlgn="base" hangingPunct="0">
              <a:lnSpc>
                <a:spcPts val="1400"/>
              </a:lnSpc>
              <a:spcBef>
                <a:spcPts val="400"/>
              </a:spcBef>
              <a:spcAft>
                <a:spcPts val="0"/>
              </a:spcAft>
              <a:buClr>
                <a:srgbClr val="355F99"/>
              </a:buClr>
              <a:buFont typeface="Arial" pitchFamily="34" charset="0"/>
              <a:buChar char="•"/>
              <a:defRPr lang="en-US" sz="1100" dirty="0">
                <a:solidFill>
                  <a:schemeClr val="tx2">
                    <a:lumMod val="50000"/>
                  </a:schemeClr>
                </a:solidFill>
                <a:latin typeface="Calibri" pitchFamily="34" charset="0"/>
                <a:ea typeface="+mn-ea"/>
                <a:cs typeface="+mn-cs"/>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21477020"/>
      </p:ext>
    </p:extLst>
  </p:cSld>
  <p:clrMapOvr>
    <a:masterClrMapping/>
  </p:clrMapOvr>
  <p:transition>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Divider Slide">
    <p:spTree>
      <p:nvGrpSpPr>
        <p:cNvPr id="1" name=""/>
        <p:cNvGrpSpPr/>
        <p:nvPr/>
      </p:nvGrpSpPr>
      <p:grpSpPr>
        <a:xfrm>
          <a:off x="0" y="0"/>
          <a:ext cx="0" cy="0"/>
          <a:chOff x="0" y="0"/>
          <a:chExt cx="0" cy="0"/>
        </a:xfrm>
      </p:grpSpPr>
      <p:pic>
        <p:nvPicPr>
          <p:cNvPr id="2" name="Picture 8" descr="financialdivide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9579254"/>
      </p:ext>
    </p:extLst>
  </p:cSld>
  <p:clrMapOvr>
    <a:masterClrMapping/>
  </p:clrMapOvr>
  <p:transition spd="slow">
    <p:split orient="ver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pic>
        <p:nvPicPr>
          <p:cNvPr id="5" name="Picture 8" descr="energydivide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1523603" y="2514600"/>
            <a:ext cx="8836898" cy="1600200"/>
          </a:xfrm>
        </p:spPr>
        <p:txBody>
          <a:bodyPr anchor="b"/>
          <a:lstStyle>
            <a:lvl1pPr marL="0" marR="0" indent="0" algn="l" defTabSz="914400" rtl="0" eaLnBrk="0" fontAlgn="base" latinLnBrk="0" hangingPunct="0">
              <a:lnSpc>
                <a:spcPct val="105000"/>
              </a:lnSpc>
              <a:spcBef>
                <a:spcPct val="10000"/>
              </a:spcBef>
              <a:spcAft>
                <a:spcPct val="10000"/>
              </a:spcAft>
              <a:buClr>
                <a:srgbClr val="F04E22"/>
              </a:buClr>
              <a:buSzTx/>
              <a:buFontTx/>
              <a:buNone/>
              <a:tabLst/>
              <a:defRPr lang="en-US" sz="2400" kern="0" baseline="0">
                <a:solidFill>
                  <a:srgbClr val="F8F8F8"/>
                </a:solidFill>
              </a:defRPr>
            </a:lvl1pPr>
          </a:lstStyle>
          <a:p>
            <a:pPr lvl="0"/>
            <a:r>
              <a:rPr lang="en-US" noProof="0" dirty="0" smtClean="0"/>
              <a:t>Click to edit Master text style</a:t>
            </a:r>
          </a:p>
        </p:txBody>
      </p:sp>
      <p:sp>
        <p:nvSpPr>
          <p:cNvPr id="6" name="Text Placeholder 5"/>
          <p:cNvSpPr>
            <a:spLocks noGrp="1"/>
          </p:cNvSpPr>
          <p:nvPr>
            <p:ph type="body" sz="quarter" idx="11"/>
          </p:nvPr>
        </p:nvSpPr>
        <p:spPr>
          <a:xfrm>
            <a:off x="1523603" y="4114800"/>
            <a:ext cx="8836898" cy="1447800"/>
          </a:xfrm>
        </p:spPr>
        <p:txBody>
          <a:bodyPr/>
          <a:lstStyle>
            <a:lvl1pPr marL="0" marR="0" indent="0" algn="l" defTabSz="914400" rtl="0" eaLnBrk="0" fontAlgn="base" latinLnBrk="0" hangingPunct="0">
              <a:lnSpc>
                <a:spcPct val="105000"/>
              </a:lnSpc>
              <a:spcBef>
                <a:spcPct val="10000"/>
              </a:spcBef>
              <a:spcAft>
                <a:spcPct val="10000"/>
              </a:spcAft>
              <a:buClr>
                <a:srgbClr val="F04E22"/>
              </a:buClr>
              <a:buSzTx/>
              <a:buFontTx/>
              <a:buNone/>
              <a:tabLst/>
              <a:defRPr>
                <a:solidFill>
                  <a:srgbClr val="F8F8F8"/>
                </a:solidFill>
              </a:defRPr>
            </a:lvl1pPr>
          </a:lstStyle>
          <a:p>
            <a:pPr lvl="0"/>
            <a:r>
              <a:rPr lang="en-US" noProof="0" dirty="0" smtClean="0"/>
              <a:t>Click to edit Master text style</a:t>
            </a:r>
          </a:p>
        </p:txBody>
      </p:sp>
    </p:spTree>
    <p:extLst>
      <p:ext uri="{BB962C8B-B14F-4D97-AF65-F5344CB8AC3E}">
        <p14:creationId xmlns:p14="http://schemas.microsoft.com/office/powerpoint/2010/main" val="1317177951"/>
      </p:ext>
    </p:extLst>
  </p:cSld>
  <p:clrMapOvr>
    <a:masterClrMapping/>
  </p:clrMapOvr>
  <p:transition>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Divider Slide">
    <p:spTree>
      <p:nvGrpSpPr>
        <p:cNvPr id="1" name=""/>
        <p:cNvGrpSpPr/>
        <p:nvPr/>
      </p:nvGrpSpPr>
      <p:grpSpPr>
        <a:xfrm>
          <a:off x="0" y="0"/>
          <a:ext cx="0" cy="0"/>
          <a:chOff x="0" y="0"/>
          <a:chExt cx="0" cy="0"/>
        </a:xfrm>
      </p:grpSpPr>
      <p:pic>
        <p:nvPicPr>
          <p:cNvPr id="2" name="Picture 8" descr="financialdivide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7003126"/>
      </p:ext>
    </p:extLst>
  </p:cSld>
  <p:clrMapOvr>
    <a:masterClrMapping/>
  </p:clrMapOvr>
  <p:transition spd="slow">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 White (print friendly). Long Title">
    <p:spTree>
      <p:nvGrpSpPr>
        <p:cNvPr id="1" name=""/>
        <p:cNvGrpSpPr/>
        <p:nvPr/>
      </p:nvGrpSpPr>
      <p:grpSpPr>
        <a:xfrm>
          <a:off x="0" y="0"/>
          <a:ext cx="0" cy="0"/>
          <a:chOff x="0" y="0"/>
          <a:chExt cx="0" cy="0"/>
        </a:xfrm>
      </p:grpSpPr>
      <p:pic>
        <p:nvPicPr>
          <p:cNvPr id="2" name="Picture 1" descr="WhiteCo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2" name="Picture 11" descr="SapientGM_Logo_onWhit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1026" y="5960450"/>
            <a:ext cx="2679624" cy="372861"/>
          </a:xfrm>
          <a:prstGeom prst="rect">
            <a:avLst/>
          </a:prstGeom>
        </p:spPr>
      </p:pic>
      <p:sp>
        <p:nvSpPr>
          <p:cNvPr id="10" name="Title 1"/>
          <p:cNvSpPr>
            <a:spLocks noGrp="1"/>
          </p:cNvSpPr>
          <p:nvPr>
            <p:ph type="ctrTitle" hasCustomPrompt="1"/>
          </p:nvPr>
        </p:nvSpPr>
        <p:spPr>
          <a:xfrm>
            <a:off x="600075" y="2481360"/>
            <a:ext cx="8809804" cy="1062342"/>
          </a:xfrm>
        </p:spPr>
        <p:txBody>
          <a:bodyPr wrap="square" lIns="0" tIns="0" rIns="0" bIns="0">
            <a:noAutofit/>
          </a:bodyPr>
          <a:lstStyle>
            <a:lvl1pPr>
              <a:lnSpc>
                <a:spcPct val="90000"/>
              </a:lnSpc>
              <a:defRPr sz="3800" b="1" i="0" spc="0">
                <a:solidFill>
                  <a:schemeClr val="tx1"/>
                </a:solidFill>
                <a:latin typeface="+mj-lt"/>
                <a:cs typeface="SapientSansRegular"/>
              </a:defRPr>
            </a:lvl1pPr>
          </a:lstStyle>
          <a:p>
            <a:r>
              <a:rPr lang="en-US" dirty="0" smtClean="0"/>
              <a:t>TITLE OF THE PRESENTATION</a:t>
            </a:r>
            <a:br>
              <a:rPr lang="en-US" dirty="0" smtClean="0"/>
            </a:br>
            <a:r>
              <a:rPr lang="en-US" dirty="0" smtClean="0"/>
              <a:t>TWO LINES MAX AND NO SUBTITLE.</a:t>
            </a:r>
            <a:endParaRPr lang="en-US" dirty="0"/>
          </a:p>
        </p:txBody>
      </p:sp>
      <p:sp>
        <p:nvSpPr>
          <p:cNvPr id="11" name="Text Placeholder 14"/>
          <p:cNvSpPr>
            <a:spLocks noGrp="1"/>
          </p:cNvSpPr>
          <p:nvPr>
            <p:ph type="body" sz="quarter" idx="10" hasCustomPrompt="1"/>
          </p:nvPr>
        </p:nvSpPr>
        <p:spPr>
          <a:xfrm>
            <a:off x="600075" y="3614747"/>
            <a:ext cx="5486400" cy="461665"/>
          </a:xfrm>
        </p:spPr>
        <p:txBody>
          <a:bodyPr lIns="0" tIns="0" rIns="0" bIns="0">
            <a:noAutofit/>
          </a:bodyPr>
          <a:lstStyle>
            <a:lvl1pPr marL="0" indent="0">
              <a:buNone/>
              <a:defRPr sz="3000" spc="0">
                <a:ln>
                  <a:noFill/>
                </a:ln>
                <a:solidFill>
                  <a:schemeClr val="accent1"/>
                </a:solidFill>
                <a:latin typeface="+mj-lt"/>
                <a:cs typeface="SapientSansRegular"/>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January 1, 2016</a:t>
            </a:r>
          </a:p>
        </p:txBody>
      </p:sp>
    </p:spTree>
    <p:extLst>
      <p:ext uri="{BB962C8B-B14F-4D97-AF65-F5344CB8AC3E}">
        <p14:creationId xmlns:p14="http://schemas.microsoft.com/office/powerpoint/2010/main" val="2636944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VER - White (print friendly). Short Title">
    <p:spTree>
      <p:nvGrpSpPr>
        <p:cNvPr id="1" name=""/>
        <p:cNvGrpSpPr/>
        <p:nvPr/>
      </p:nvGrpSpPr>
      <p:grpSpPr>
        <a:xfrm>
          <a:off x="0" y="0"/>
          <a:ext cx="0" cy="0"/>
          <a:chOff x="0" y="0"/>
          <a:chExt cx="0" cy="0"/>
        </a:xfrm>
      </p:grpSpPr>
      <p:pic>
        <p:nvPicPr>
          <p:cNvPr id="2" name="Picture 1" descr="WhiteCo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2" name="Picture 11" descr="SapientGM_Logo_onWhit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1026" y="5960450"/>
            <a:ext cx="2679624" cy="372861"/>
          </a:xfrm>
          <a:prstGeom prst="rect">
            <a:avLst/>
          </a:prstGeom>
        </p:spPr>
      </p:pic>
      <p:sp>
        <p:nvSpPr>
          <p:cNvPr id="6" name="Title 1"/>
          <p:cNvSpPr>
            <a:spLocks noGrp="1"/>
          </p:cNvSpPr>
          <p:nvPr>
            <p:ph type="ctrTitle" hasCustomPrompt="1"/>
          </p:nvPr>
        </p:nvSpPr>
        <p:spPr>
          <a:xfrm>
            <a:off x="600075" y="2991434"/>
            <a:ext cx="8809804" cy="516994"/>
          </a:xfrm>
        </p:spPr>
        <p:txBody>
          <a:bodyPr wrap="square" lIns="0" tIns="0" rIns="0" bIns="0">
            <a:noAutofit/>
          </a:bodyPr>
          <a:lstStyle>
            <a:lvl1pPr>
              <a:lnSpc>
                <a:spcPct val="90000"/>
              </a:lnSpc>
              <a:defRPr sz="3800" b="1" i="0" spc="0">
                <a:solidFill>
                  <a:srgbClr val="22262E"/>
                </a:solidFill>
                <a:latin typeface="+mj-lt"/>
                <a:cs typeface="SapientSansRegular"/>
              </a:defRPr>
            </a:lvl1pPr>
          </a:lstStyle>
          <a:p>
            <a:r>
              <a:rPr lang="en-US" dirty="0" smtClean="0"/>
              <a:t>TITLE OF THE PRESENTATION</a:t>
            </a:r>
            <a:endParaRPr lang="en-US" dirty="0"/>
          </a:p>
        </p:txBody>
      </p:sp>
      <p:sp>
        <p:nvSpPr>
          <p:cNvPr id="7" name="Text Placeholder 14"/>
          <p:cNvSpPr>
            <a:spLocks noGrp="1"/>
          </p:cNvSpPr>
          <p:nvPr>
            <p:ph type="body" sz="quarter" idx="10" hasCustomPrompt="1"/>
          </p:nvPr>
        </p:nvSpPr>
        <p:spPr>
          <a:xfrm>
            <a:off x="600075" y="3614747"/>
            <a:ext cx="5486400" cy="461665"/>
          </a:xfrm>
        </p:spPr>
        <p:txBody>
          <a:bodyPr lIns="0" tIns="0" rIns="0" bIns="0">
            <a:noAutofit/>
          </a:bodyPr>
          <a:lstStyle>
            <a:lvl1pPr marL="0" indent="0">
              <a:buNone/>
              <a:defRPr sz="3000" spc="0">
                <a:ln>
                  <a:noFill/>
                </a:ln>
                <a:solidFill>
                  <a:schemeClr val="accent1"/>
                </a:solidFill>
                <a:latin typeface="+mj-lt"/>
                <a:cs typeface="SapientSansRegular"/>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January 1, 2016</a:t>
            </a:r>
          </a:p>
        </p:txBody>
      </p:sp>
    </p:spTree>
    <p:extLst>
      <p:ext uri="{BB962C8B-B14F-4D97-AF65-F5344CB8AC3E}">
        <p14:creationId xmlns:p14="http://schemas.microsoft.com/office/powerpoint/2010/main" val="163749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 Divider - Blue">
    <p:bg>
      <p:bgPr>
        <a:solidFill>
          <a:schemeClr val="tx2"/>
        </a:solidFill>
        <a:effectLst/>
      </p:bgPr>
    </p:bg>
    <p:spTree>
      <p:nvGrpSpPr>
        <p:cNvPr id="1" name=""/>
        <p:cNvGrpSpPr/>
        <p:nvPr/>
      </p:nvGrpSpPr>
      <p:grpSpPr>
        <a:xfrm>
          <a:off x="0" y="0"/>
          <a:ext cx="0" cy="0"/>
          <a:chOff x="0" y="0"/>
          <a:chExt cx="0" cy="0"/>
        </a:xfrm>
      </p:grpSpPr>
      <p:pic>
        <p:nvPicPr>
          <p:cNvPr id="12" name="Picture 11" descr="blueCover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49080"/>
          </a:xfrm>
          <a:prstGeom prst="rect">
            <a:avLst/>
          </a:prstGeom>
        </p:spPr>
      </p:pic>
      <p:sp>
        <p:nvSpPr>
          <p:cNvPr id="3" name="Text Placeholder 2"/>
          <p:cNvSpPr>
            <a:spLocks noGrp="1"/>
          </p:cNvSpPr>
          <p:nvPr>
            <p:ph type="body" sz="quarter" idx="10" hasCustomPrompt="1"/>
          </p:nvPr>
        </p:nvSpPr>
        <p:spPr>
          <a:xfrm>
            <a:off x="1052946" y="2171700"/>
            <a:ext cx="3278909" cy="2120900"/>
          </a:xfrm>
        </p:spPr>
        <p:txBody>
          <a:bodyPr anchor="ctr">
            <a:noAutofit/>
          </a:bodyPr>
          <a:lstStyle>
            <a:lvl1pPr marL="0" indent="0">
              <a:buNone/>
              <a:defRPr sz="18000" b="1">
                <a:solidFill>
                  <a:schemeClr val="bg1">
                    <a:alpha val="21000"/>
                  </a:schemeClr>
                </a:solidFill>
              </a:defRPr>
            </a:lvl1pPr>
          </a:lstStyle>
          <a:p>
            <a:pPr lvl="0"/>
            <a:r>
              <a:rPr lang="en-US" dirty="0" smtClean="0"/>
              <a:t>01</a:t>
            </a:r>
            <a:endParaRPr lang="en-US" dirty="0"/>
          </a:p>
        </p:txBody>
      </p:sp>
      <p:sp>
        <p:nvSpPr>
          <p:cNvPr id="8" name="Title 1"/>
          <p:cNvSpPr>
            <a:spLocks noGrp="1"/>
          </p:cNvSpPr>
          <p:nvPr>
            <p:ph type="ctrTitle" hasCustomPrompt="1"/>
          </p:nvPr>
        </p:nvSpPr>
        <p:spPr>
          <a:xfrm>
            <a:off x="603011" y="2956738"/>
            <a:ext cx="9128364" cy="553998"/>
          </a:xfrm>
        </p:spPr>
        <p:txBody>
          <a:bodyPr lIns="0" tIns="0" rIns="0" bIns="0" anchor="b" anchorCtr="0">
            <a:noAutofit/>
          </a:bodyPr>
          <a:lstStyle>
            <a:lvl1pPr>
              <a:defRPr sz="3800" spc="-80">
                <a:solidFill>
                  <a:schemeClr val="bg1"/>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603011" y="3511118"/>
            <a:ext cx="9128364" cy="292388"/>
          </a:xfrm>
        </p:spPr>
        <p:txBody>
          <a:bodyPr lIns="0" tIns="0" rIns="0" bIns="0">
            <a:noAutofit/>
          </a:bodyPr>
          <a:lstStyle>
            <a:lvl1pPr marL="0" indent="0" algn="l">
              <a:buNone/>
              <a:defRPr sz="1700" b="0" i="1">
                <a:solidFill>
                  <a:schemeClr val="accent1">
                    <a:lumMod val="40000"/>
                    <a:lumOff val="60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spTree>
    <p:extLst>
      <p:ext uri="{BB962C8B-B14F-4D97-AF65-F5344CB8AC3E}">
        <p14:creationId xmlns:p14="http://schemas.microsoft.com/office/powerpoint/2010/main" val="3097508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 Divider - White (print friendly)">
    <p:spTree>
      <p:nvGrpSpPr>
        <p:cNvPr id="1" name=""/>
        <p:cNvGrpSpPr/>
        <p:nvPr/>
      </p:nvGrpSpPr>
      <p:grpSpPr>
        <a:xfrm>
          <a:off x="0" y="0"/>
          <a:ext cx="0" cy="0"/>
          <a:chOff x="0" y="0"/>
          <a:chExt cx="0" cy="0"/>
        </a:xfrm>
      </p:grpSpPr>
      <p:pic>
        <p:nvPicPr>
          <p:cNvPr id="7" name="Picture 6" descr="WhiteCo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Text Placeholder 2"/>
          <p:cNvSpPr>
            <a:spLocks noGrp="1"/>
          </p:cNvSpPr>
          <p:nvPr>
            <p:ph type="body" sz="quarter" idx="10" hasCustomPrompt="1"/>
          </p:nvPr>
        </p:nvSpPr>
        <p:spPr>
          <a:xfrm>
            <a:off x="1052946" y="2171700"/>
            <a:ext cx="3278909" cy="2120900"/>
          </a:xfrm>
        </p:spPr>
        <p:txBody>
          <a:bodyPr anchor="ctr">
            <a:noAutofit/>
          </a:bodyPr>
          <a:lstStyle>
            <a:lvl1pPr marL="0" indent="0">
              <a:buNone/>
              <a:defRPr sz="18000" b="1">
                <a:solidFill>
                  <a:schemeClr val="accent1">
                    <a:alpha val="21000"/>
                  </a:schemeClr>
                </a:solidFill>
              </a:defRPr>
            </a:lvl1pPr>
          </a:lstStyle>
          <a:p>
            <a:pPr lvl="0"/>
            <a:r>
              <a:rPr lang="en-US" dirty="0" smtClean="0"/>
              <a:t>01</a:t>
            </a:r>
            <a:endParaRPr lang="en-US" dirty="0"/>
          </a:p>
        </p:txBody>
      </p:sp>
      <p:sp>
        <p:nvSpPr>
          <p:cNvPr id="8" name="Title 1"/>
          <p:cNvSpPr>
            <a:spLocks noGrp="1"/>
          </p:cNvSpPr>
          <p:nvPr>
            <p:ph type="ctrTitle" hasCustomPrompt="1"/>
          </p:nvPr>
        </p:nvSpPr>
        <p:spPr>
          <a:xfrm>
            <a:off x="603011" y="2956738"/>
            <a:ext cx="10969864" cy="553998"/>
          </a:xfrm>
        </p:spPr>
        <p:txBody>
          <a:bodyPr lIns="0" tIns="0" rIns="0" bIns="0" anchor="b" anchorCtr="0">
            <a:noAutofit/>
          </a:bodyPr>
          <a:lstStyle>
            <a:lvl1pPr>
              <a:defRPr sz="3800" spc="-80">
                <a:solidFill>
                  <a:srgbClr val="22262E"/>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603011" y="3511118"/>
            <a:ext cx="10969864" cy="292388"/>
          </a:xfrm>
        </p:spPr>
        <p:txBody>
          <a:bodyPr lIns="0" tIns="0" rIns="0" bIns="0">
            <a:noAutofit/>
          </a:bodyPr>
          <a:lstStyle>
            <a:lvl1pPr marL="0" indent="0" algn="l">
              <a:buNone/>
              <a:defRPr sz="1700" b="0" i="1">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sp>
        <p:nvSpPr>
          <p:cNvPr id="10" name="Rectangle 9"/>
          <p:cNvSpPr/>
          <p:nvPr userDrawn="1"/>
        </p:nvSpPr>
        <p:spPr>
          <a:xfrm>
            <a:off x="482600" y="6248400"/>
            <a:ext cx="342900" cy="44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0390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5" name="Picture 4" descr="adgenda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755900" cy="3136900"/>
          </a:xfrm>
          <a:prstGeom prst="rect">
            <a:avLst/>
          </a:prstGeom>
        </p:spPr>
      </p:pic>
      <p:sp>
        <p:nvSpPr>
          <p:cNvPr id="3" name="Content Placeholder 2"/>
          <p:cNvSpPr>
            <a:spLocks noGrp="1"/>
          </p:cNvSpPr>
          <p:nvPr>
            <p:ph idx="1"/>
          </p:nvPr>
        </p:nvSpPr>
        <p:spPr>
          <a:xfrm>
            <a:off x="6096000" y="1127918"/>
            <a:ext cx="5483384" cy="5031582"/>
          </a:xfrm>
        </p:spPr>
        <p:txBody>
          <a:bodyPr anchor="ctr" anchorCtr="0">
            <a:normAutofit/>
          </a:bodyPr>
          <a:lstStyle>
            <a:lvl1pPr marL="444500" indent="-457200">
              <a:spcBef>
                <a:spcPts val="1600"/>
              </a:spcBef>
              <a:buFont typeface="+mj-lt"/>
              <a:buAutoNum type="arabicPeriod"/>
              <a:defRPr sz="2000"/>
            </a:lvl1pPr>
            <a:lvl2pPr marL="660400" indent="-342900">
              <a:buFont typeface="Wingdings" charset="2"/>
              <a:buChar char="§"/>
              <a:defRPr sz="1800"/>
            </a:lvl2pPr>
            <a:lvl3pPr marL="952500" indent="-342900">
              <a:buFont typeface="Wingdings" charset="2"/>
              <a:buChar char="§"/>
              <a:defRPr sz="1700"/>
            </a:lvl3pPr>
            <a:lvl4pPr marL="1257300" indent="-241300">
              <a:defRPr sz="1600"/>
            </a:lvl4pPr>
            <a:lvl5pPr marL="1498600" indent="-241300">
              <a:defRPr sz="15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1"/>
          <p:cNvSpPr txBox="1">
            <a:spLocks/>
          </p:cNvSpPr>
          <p:nvPr userDrawn="1"/>
        </p:nvSpPr>
        <p:spPr>
          <a:xfrm>
            <a:off x="603011" y="2956738"/>
            <a:ext cx="10969864" cy="553998"/>
          </a:xfrm>
          <a:prstGeom prst="rect">
            <a:avLst/>
          </a:prstGeom>
        </p:spPr>
        <p:txBody>
          <a:bodyPr vert="horz" lIns="0" tIns="0" rIns="0" bIns="0" rtlCol="0" anchor="b" anchorCtr="0">
            <a:noAutofit/>
          </a:bodyPr>
          <a:lstStyle>
            <a:lvl1pPr algn="l" defTabSz="457200" rtl="0" eaLnBrk="1" latinLnBrk="0" hangingPunct="1">
              <a:spcBef>
                <a:spcPct val="0"/>
              </a:spcBef>
              <a:buNone/>
              <a:defRPr sz="3800" b="1" kern="1200" spc="-80">
                <a:solidFill>
                  <a:srgbClr val="22262E"/>
                </a:solidFill>
                <a:latin typeface="Arial"/>
                <a:ea typeface="+mj-ea"/>
                <a:cs typeface="Arial"/>
              </a:defRPr>
            </a:lvl1pPr>
          </a:lstStyle>
          <a:p>
            <a:r>
              <a:rPr lang="en-US" dirty="0" smtClean="0"/>
              <a:t>AGENDA</a:t>
            </a:r>
            <a:endParaRPr lang="en-US" dirty="0"/>
          </a:p>
        </p:txBody>
      </p:sp>
    </p:spTree>
    <p:extLst>
      <p:ext uri="{BB962C8B-B14F-4D97-AF65-F5344CB8AC3E}">
        <p14:creationId xmlns:p14="http://schemas.microsoft.com/office/powerpoint/2010/main" val="2157719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ull Screen Imag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12188825"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430834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ic -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609441" y="868300"/>
            <a:ext cx="10969943" cy="503158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4"/>
            <a:endParaRPr lang="en-US" dirty="0"/>
          </a:p>
        </p:txBody>
      </p:sp>
    </p:spTree>
    <p:extLst>
      <p:ext uri="{BB962C8B-B14F-4D97-AF65-F5344CB8AC3E}">
        <p14:creationId xmlns:p14="http://schemas.microsoft.com/office/powerpoint/2010/main" val="4081436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92100"/>
            <a:ext cx="10969943" cy="444500"/>
          </a:xfrm>
          <a:prstGeom prst="rect">
            <a:avLst/>
          </a:prstGeom>
        </p:spPr>
        <p:txBody>
          <a:bodyPr vert="horz" lIns="0" tIns="45720" rIns="0" bIns="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441" y="869242"/>
            <a:ext cx="10969943" cy="5031582"/>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endParaRPr lang="en-US" dirty="0"/>
          </a:p>
        </p:txBody>
      </p:sp>
      <p:pic>
        <p:nvPicPr>
          <p:cNvPr id="12" name="Picture 11" descr="SapientGM_Logo_BugRed.eps"/>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575724" y="6327465"/>
            <a:ext cx="139546" cy="279091"/>
          </a:xfrm>
          <a:prstGeom prst="rect">
            <a:avLst/>
          </a:prstGeom>
        </p:spPr>
      </p:pic>
      <p:sp>
        <p:nvSpPr>
          <p:cNvPr id="13" name="Text Box 37"/>
          <p:cNvSpPr txBox="1">
            <a:spLocks noChangeArrowheads="1"/>
          </p:cNvSpPr>
          <p:nvPr userDrawn="1"/>
        </p:nvSpPr>
        <p:spPr bwMode="auto">
          <a:xfrm>
            <a:off x="7531722" y="6370886"/>
            <a:ext cx="3592512" cy="21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a:lnSpc>
                <a:spcPct val="101000"/>
              </a:lnSpc>
              <a:spcBef>
                <a:spcPct val="50000"/>
              </a:spcBef>
            </a:pPr>
            <a:r>
              <a:rPr lang="en-US" sz="800" b="0" dirty="0" smtClean="0">
                <a:solidFill>
                  <a:schemeClr val="bg1">
                    <a:lumMod val="50000"/>
                  </a:schemeClr>
                </a:solidFill>
                <a:latin typeface="SapientSansMedium"/>
                <a:cs typeface="SapientSansMedium"/>
              </a:rPr>
              <a:t>© 2016 SAPIENT GLOBAL MARKETS</a:t>
            </a:r>
            <a:r>
              <a:rPr lang="en-US" sz="800" b="0" baseline="0" dirty="0" smtClean="0">
                <a:solidFill>
                  <a:schemeClr val="bg1">
                    <a:lumMod val="50000"/>
                  </a:schemeClr>
                </a:solidFill>
                <a:latin typeface="SapientSansMedium"/>
                <a:cs typeface="SapientSansMedium"/>
              </a:rPr>
              <a:t>    </a:t>
            </a:r>
            <a:r>
              <a:rPr lang="en-US" sz="800" b="0" dirty="0" smtClean="0">
                <a:solidFill>
                  <a:schemeClr val="bg1">
                    <a:lumMod val="50000"/>
                  </a:schemeClr>
                </a:solidFill>
                <a:latin typeface="SapientSansMedium"/>
                <a:cs typeface="SapientSansMedium"/>
              </a:rPr>
              <a:t>|   CONFIDENTIAL</a:t>
            </a:r>
            <a:endParaRPr lang="en-US" sz="800" b="0" dirty="0">
              <a:solidFill>
                <a:schemeClr val="bg1">
                  <a:lumMod val="50000"/>
                </a:schemeClr>
              </a:solidFill>
              <a:latin typeface="SapientSansMedium"/>
              <a:cs typeface="SapientSansMedium"/>
            </a:endParaRPr>
          </a:p>
        </p:txBody>
      </p:sp>
      <p:sp>
        <p:nvSpPr>
          <p:cNvPr id="14" name="Text Box 14"/>
          <p:cNvSpPr txBox="1">
            <a:spLocks noChangeArrowheads="1"/>
          </p:cNvSpPr>
          <p:nvPr userDrawn="1"/>
        </p:nvSpPr>
        <p:spPr bwMode="auto">
          <a:xfrm>
            <a:off x="11158139" y="6313039"/>
            <a:ext cx="410526" cy="323273"/>
          </a:xfrm>
          <a:prstGeom prst="rect">
            <a:avLst/>
          </a:prstGeom>
          <a:noFill/>
          <a:ln w="9525">
            <a:noFill/>
            <a:miter lim="800000"/>
            <a:headEnd/>
            <a:tailEnd/>
          </a:ln>
          <a:effectLst/>
        </p:spPr>
        <p:txBody>
          <a:bodyPr lIns="0" tIns="0" rIns="0" bIns="0" anchor="ctr" anchorCtr="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ts val="0"/>
              </a:spcBef>
              <a:spcAft>
                <a:spcPts val="0"/>
              </a:spcAft>
              <a:defRPr/>
            </a:pPr>
            <a:r>
              <a:rPr lang="en-US" sz="1000" b="1" dirty="0" smtClean="0">
                <a:solidFill>
                  <a:srgbClr val="7F7F7F"/>
                </a:solidFill>
                <a:latin typeface="Arial"/>
                <a:cs typeface="Arial"/>
              </a:rPr>
              <a:t> </a:t>
            </a:r>
            <a:fld id="{7C87A295-8D85-F746-99EC-7334C6390154}" type="slidenum">
              <a:rPr lang="en-US" sz="1000" b="1" smtClean="0">
                <a:solidFill>
                  <a:srgbClr val="7F7F7F"/>
                </a:solidFill>
                <a:latin typeface="Arial"/>
                <a:cs typeface="Arial"/>
              </a:rPr>
              <a:pPr algn="r" fontAlgn="auto">
                <a:lnSpc>
                  <a:spcPct val="101000"/>
                </a:lnSpc>
                <a:spcBef>
                  <a:spcPts val="0"/>
                </a:spcBef>
                <a:spcAft>
                  <a:spcPts val="0"/>
                </a:spcAft>
                <a:defRPr/>
              </a:pPr>
              <a:t>‹#›</a:t>
            </a:fld>
            <a:endParaRPr lang="en-US" sz="1000" b="1" dirty="0" smtClean="0">
              <a:solidFill>
                <a:srgbClr val="7F7F7F"/>
              </a:solidFill>
              <a:latin typeface="Arial"/>
              <a:cs typeface="Arial"/>
            </a:endParaRPr>
          </a:p>
        </p:txBody>
      </p:sp>
    </p:spTree>
    <p:extLst>
      <p:ext uri="{BB962C8B-B14F-4D97-AF65-F5344CB8AC3E}">
        <p14:creationId xmlns:p14="http://schemas.microsoft.com/office/powerpoint/2010/main" val="216525912"/>
      </p:ext>
    </p:extLst>
  </p:cSld>
  <p:clrMap bg1="lt1" tx1="dk1" bg2="lt2" tx2="dk2" accent1="accent1" accent2="accent2" accent3="accent3" accent4="accent4" accent5="accent5" accent6="accent6" hlink="hlink" folHlink="folHlink"/>
  <p:sldLayoutIdLst>
    <p:sldLayoutId id="2147483658" r:id="rId1"/>
    <p:sldLayoutId id="2147483713" r:id="rId2"/>
    <p:sldLayoutId id="2147483659" r:id="rId3"/>
    <p:sldLayoutId id="2147483714" r:id="rId4"/>
    <p:sldLayoutId id="2147483660" r:id="rId5"/>
    <p:sldLayoutId id="2147483661" r:id="rId6"/>
    <p:sldLayoutId id="2147483682" r:id="rId7"/>
    <p:sldLayoutId id="2147483683" r:id="rId8"/>
    <p:sldLayoutId id="2147483672" r:id="rId9"/>
    <p:sldLayoutId id="2147483684" r:id="rId10"/>
    <p:sldLayoutId id="2147483674" r:id="rId11"/>
    <p:sldLayoutId id="2147483685" r:id="rId12"/>
    <p:sldLayoutId id="2147483687" r:id="rId13"/>
    <p:sldLayoutId id="2147483688" r:id="rId14"/>
    <p:sldLayoutId id="2147483677" r:id="rId15"/>
    <p:sldLayoutId id="2147483678" r:id="rId16"/>
    <p:sldLayoutId id="2147483679" r:id="rId17"/>
    <p:sldLayoutId id="2147483690" r:id="rId18"/>
    <p:sldLayoutId id="2147483686" r:id="rId19"/>
    <p:sldLayoutId id="2147483712" r:id="rId20"/>
    <p:sldLayoutId id="2147483663" r:id="rId21"/>
    <p:sldLayoutId id="2147483662" r:id="rId22"/>
    <p:sldLayoutId id="2147483715" r:id="rId23"/>
    <p:sldLayoutId id="2147483716" r:id="rId24"/>
    <p:sldLayoutId id="2147483717" r:id="rId25"/>
    <p:sldLayoutId id="2147483718" r:id="rId26"/>
    <p:sldLayoutId id="2147483719" r:id="rId27"/>
    <p:sldLayoutId id="2147483720" r:id="rId28"/>
    <p:sldLayoutId id="2147483721" r:id="rId29"/>
  </p:sldLayoutIdLst>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41300" algn="l" defTabSz="457200" rtl="0" eaLnBrk="1" latinLnBrk="0" hangingPunct="1">
        <a:spcBef>
          <a:spcPct val="20000"/>
        </a:spcBef>
        <a:buClr>
          <a:schemeClr val="tx1">
            <a:lumMod val="75000"/>
            <a:lumOff val="25000"/>
          </a:schemeClr>
        </a:buClr>
        <a:buSzPct val="100000"/>
        <a:buFont typeface="Wingdings" charset="2"/>
        <a:buChar char="§"/>
        <a:defRPr sz="1800" kern="1200">
          <a:solidFill>
            <a:schemeClr val="tx1">
              <a:lumMod val="75000"/>
              <a:lumOff val="25000"/>
            </a:schemeClr>
          </a:solidFill>
          <a:latin typeface="+mn-lt"/>
          <a:ea typeface="+mn-ea"/>
          <a:cs typeface="+mn-cs"/>
        </a:defRPr>
      </a:lvl1pPr>
      <a:lvl2pPr marL="482600" indent="-241300" algn="l" defTabSz="457200" rtl="0" eaLnBrk="1" latinLnBrk="0" hangingPunct="1">
        <a:spcBef>
          <a:spcPct val="20000"/>
        </a:spcBef>
        <a:buClr>
          <a:schemeClr val="tx1">
            <a:lumMod val="75000"/>
            <a:lumOff val="25000"/>
          </a:schemeClr>
        </a:buClr>
        <a:buSzPct val="100000"/>
        <a:buFont typeface="Wingdings" charset="2"/>
        <a:buChar char="§"/>
        <a:defRPr sz="1700" kern="1200">
          <a:solidFill>
            <a:schemeClr val="tx1">
              <a:lumMod val="75000"/>
              <a:lumOff val="25000"/>
            </a:schemeClr>
          </a:solidFill>
          <a:latin typeface="+mn-lt"/>
          <a:ea typeface="+mn-ea"/>
          <a:cs typeface="+mn-cs"/>
        </a:defRPr>
      </a:lvl2pPr>
      <a:lvl3pPr marL="736600" indent="-241300" algn="l" defTabSz="457200" rtl="0" eaLnBrk="1" latinLnBrk="0" hangingPunct="1">
        <a:spcBef>
          <a:spcPct val="20000"/>
        </a:spcBef>
        <a:buClr>
          <a:schemeClr val="tx1">
            <a:lumMod val="75000"/>
            <a:lumOff val="25000"/>
          </a:schemeClr>
        </a:buClr>
        <a:buSzPct val="100000"/>
        <a:buFont typeface="Wingdings" charset="2"/>
        <a:buChar char="§"/>
        <a:defRPr sz="1600" kern="1200">
          <a:solidFill>
            <a:schemeClr val="tx1">
              <a:lumMod val="75000"/>
              <a:lumOff val="25000"/>
            </a:schemeClr>
          </a:solidFill>
          <a:latin typeface="+mn-lt"/>
          <a:ea typeface="+mn-ea"/>
          <a:cs typeface="+mn-cs"/>
        </a:defRPr>
      </a:lvl3pPr>
      <a:lvl4pPr marL="990600" indent="-241300" algn="l" defTabSz="520700" rtl="0" eaLnBrk="1" latinLnBrk="0" hangingPunct="1">
        <a:spcBef>
          <a:spcPct val="20000"/>
        </a:spcBef>
        <a:buClr>
          <a:schemeClr val="tx1">
            <a:lumMod val="75000"/>
            <a:lumOff val="25000"/>
          </a:schemeClr>
        </a:buClr>
        <a:buSzPct val="100000"/>
        <a:buFont typeface="Wingdings" charset="2"/>
        <a:buChar char="§"/>
        <a:tabLst/>
        <a:defRPr sz="1550" kern="1200">
          <a:solidFill>
            <a:schemeClr val="tx1">
              <a:lumMod val="75000"/>
              <a:lumOff val="25000"/>
            </a:schemeClr>
          </a:solidFill>
          <a:latin typeface="+mn-lt"/>
          <a:ea typeface="+mn-ea"/>
          <a:cs typeface="+mn-cs"/>
        </a:defRPr>
      </a:lvl4pPr>
      <a:lvl5pPr marL="1244600" indent="-241300" algn="l" defTabSz="457200" rtl="0" eaLnBrk="1" latinLnBrk="0" hangingPunct="1">
        <a:spcBef>
          <a:spcPts val="370"/>
        </a:spcBef>
        <a:buClr>
          <a:schemeClr val="tx1">
            <a:lumMod val="75000"/>
            <a:lumOff val="25000"/>
          </a:schemeClr>
        </a:buClr>
        <a:buSzPct val="100000"/>
        <a:buFont typeface="Wingdings" charset="2"/>
        <a:buChar char="§"/>
        <a:defRPr sz="1500" kern="1200">
          <a:solidFill>
            <a:schemeClr val="tx1">
              <a:lumMod val="75000"/>
              <a:lumOff val="25000"/>
            </a:schemeClr>
          </a:solidFill>
          <a:latin typeface="+mn-lt"/>
          <a:ea typeface="+mn-ea"/>
          <a:cs typeface="+mn-cs"/>
        </a:defRPr>
      </a:lvl5pPr>
      <a:lvl6pPr marL="1498600" indent="-228600" algn="l" defTabSz="457200" rtl="0" eaLnBrk="1" latinLnBrk="0" hangingPunct="1">
        <a:spcBef>
          <a:spcPct val="20000"/>
        </a:spcBef>
        <a:buFont typeface="Wingdings" charset="2"/>
        <a:buChar char="§"/>
        <a:defRPr sz="1450" kern="1200">
          <a:solidFill>
            <a:schemeClr val="tx1">
              <a:lumMod val="75000"/>
              <a:lumOff val="25000"/>
            </a:schemeClr>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3.xml"/><Relationship Id="rId4" Type="http://schemas.openxmlformats.org/officeDocument/2006/relationships/image" Target="../media/image108.png"/></Relationships>
</file>

<file path=ppt/slides/_rels/slide10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3.xml"/><Relationship Id="rId4" Type="http://schemas.openxmlformats.org/officeDocument/2006/relationships/image" Target="../media/image114.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11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6.xml"/></Relationships>
</file>

<file path=ppt/slides/_rels/slide12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hyperlink" Target="http://tutorials.jenkov.com/java/index.html" TargetMode="External"/><Relationship Id="rId2" Type="http://schemas.openxmlformats.org/officeDocument/2006/relationships/hyperlink" Target="http://www.tutorialspoint.com/java/" TargetMode="Externa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hyperlink" Target="https://docs.oracle.com/javase/7/docs/api/java/lang/Object.html" TargetMode="Externa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3.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6.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76.png"/></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26.xml"/><Relationship Id="rId5" Type="http://schemas.openxmlformats.org/officeDocument/2006/relationships/image" Target="../media/image79.png"/><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82.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89.png"/></Relationships>
</file>

<file path=ppt/slides/_rels/slide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99.png"/></Relationships>
</file>

<file path=ppt/slides/_rels/slide9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p:txBody>
          <a:bodyPr wrap="square" lIns="0" tIns="0" rIns="0" bIns="0">
            <a:noAutofit/>
          </a:bodyPr>
          <a:lstStyle>
            <a:lvl1pPr>
              <a:lnSpc>
                <a:spcPct val="90000"/>
              </a:lnSpc>
              <a:defRPr sz="3800" b="0" i="0" spc="0">
                <a:solidFill>
                  <a:schemeClr val="accent5"/>
                </a:solidFill>
                <a:latin typeface="SapientSansRegular"/>
                <a:cs typeface="SapientSansRegular"/>
              </a:defRPr>
            </a:lvl1pPr>
          </a:lstStyle>
          <a:p>
            <a:r>
              <a:rPr lang="en-US" altLang="en-US" dirty="0"/>
              <a:t>Java </a:t>
            </a:r>
            <a:r>
              <a:rPr lang="en-US" altLang="en-US" dirty="0" smtClean="0"/>
              <a:t>Fundamentals</a:t>
            </a:r>
            <a:endParaRPr lang="en-US" b="1" dirty="0">
              <a:solidFill>
                <a:schemeClr val="bg1"/>
              </a:solidFill>
              <a:latin typeface="+mj-lt"/>
            </a:endParaRPr>
          </a:p>
        </p:txBody>
      </p:sp>
      <p:sp>
        <p:nvSpPr>
          <p:cNvPr id="7" name="Text Placeholder 14"/>
          <p:cNvSpPr>
            <a:spLocks noGrp="1"/>
          </p:cNvSpPr>
          <p:nvPr>
            <p:ph type="body" sz="quarter" idx="10"/>
          </p:nvPr>
        </p:nvSpPr>
        <p:spPr/>
        <p:txBody>
          <a:bodyPr lIns="0" tIns="0" rIns="0" bIns="0">
            <a:noAutofit/>
          </a:bodyPr>
          <a:lstStyle>
            <a:lvl1pPr marL="0" indent="0">
              <a:buNone/>
              <a:defRPr sz="3000" spc="0">
                <a:ln>
                  <a:noFill/>
                </a:ln>
                <a:solidFill>
                  <a:schemeClr val="accent1"/>
                </a:solidFill>
                <a:latin typeface="SapientSansRegular"/>
                <a:cs typeface="SapientSansRegular"/>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latin typeface="+mj-lt"/>
              </a:rPr>
              <a:t>07 August, 2016</a:t>
            </a:r>
          </a:p>
        </p:txBody>
      </p:sp>
    </p:spTree>
    <p:extLst>
      <p:ext uri="{BB962C8B-B14F-4D97-AF65-F5344CB8AC3E}">
        <p14:creationId xmlns:p14="http://schemas.microsoft.com/office/powerpoint/2010/main" val="36526031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smtClean="0"/>
              <a:t>Use of Final keyword</a:t>
            </a:r>
          </a:p>
        </p:txBody>
      </p:sp>
      <p:sp>
        <p:nvSpPr>
          <p:cNvPr id="3" name="Content Placeholder 2"/>
          <p:cNvSpPr>
            <a:spLocks noGrp="1"/>
          </p:cNvSpPr>
          <p:nvPr>
            <p:ph sz="quarter" idx="10"/>
          </p:nvPr>
        </p:nvSpPr>
        <p:spPr/>
        <p:txBody>
          <a:bodyPr/>
          <a:lstStyle/>
          <a:p>
            <a:pPr>
              <a:defRPr/>
            </a:pPr>
            <a:r>
              <a:rPr lang="en-US" dirty="0"/>
              <a:t>The </a:t>
            </a:r>
            <a:r>
              <a:rPr lang="en-US" b="1" dirty="0"/>
              <a:t>final keyword</a:t>
            </a:r>
            <a:r>
              <a:rPr lang="en-US" dirty="0"/>
              <a:t> in java is used to restrict the user. The java final keyword can be used in many context. Final can be</a:t>
            </a:r>
            <a:r>
              <a:rPr lang="en-US" dirty="0" smtClean="0"/>
              <a:t>:</a:t>
            </a:r>
          </a:p>
          <a:p>
            <a:pPr>
              <a:defRPr/>
            </a:pPr>
            <a:endParaRPr lang="en-US" dirty="0"/>
          </a:p>
          <a:p>
            <a:pPr lvl="1">
              <a:defRPr/>
            </a:pPr>
            <a:r>
              <a:rPr lang="en-US" dirty="0" smtClean="0"/>
              <a:t>Variable –</a:t>
            </a:r>
            <a:r>
              <a:rPr lang="en-US" dirty="0" smtClean="0">
                <a:solidFill>
                  <a:schemeClr val="accent1">
                    <a:lumMod val="60000"/>
                    <a:lumOff val="40000"/>
                  </a:schemeClr>
                </a:solidFill>
              </a:rPr>
              <a:t>Can’t change the value</a:t>
            </a:r>
          </a:p>
          <a:p>
            <a:pPr marL="684212" lvl="3" indent="0">
              <a:buFont typeface="Courier New" pitchFamily="49" charset="0"/>
              <a:buNone/>
              <a:defRPr/>
            </a:pPr>
            <a:r>
              <a:rPr lang="en-US" sz="1400" dirty="0" smtClean="0"/>
              <a:t>Private final </a:t>
            </a:r>
            <a:r>
              <a:rPr lang="en-US" sz="1400" dirty="0" err="1" smtClean="0"/>
              <a:t>int</a:t>
            </a:r>
            <a:r>
              <a:rPr lang="en-US" sz="1400" dirty="0" smtClean="0"/>
              <a:t> count;</a:t>
            </a:r>
          </a:p>
          <a:p>
            <a:pPr marL="684212" lvl="3" indent="0">
              <a:buFont typeface="Courier New" pitchFamily="49" charset="0"/>
              <a:buNone/>
              <a:defRPr/>
            </a:pPr>
            <a:r>
              <a:rPr lang="en-US" sz="1400" dirty="0" smtClean="0"/>
              <a:t>Private final Object </a:t>
            </a:r>
            <a:r>
              <a:rPr lang="en-US" sz="1400" dirty="0" err="1" smtClean="0"/>
              <a:t>obj</a:t>
            </a:r>
            <a:r>
              <a:rPr lang="en-US" sz="1400" dirty="0" smtClean="0"/>
              <a:t>;</a:t>
            </a:r>
            <a:endParaRPr lang="en-US" sz="1400" dirty="0"/>
          </a:p>
          <a:p>
            <a:pPr lvl="1">
              <a:defRPr/>
            </a:pPr>
            <a:r>
              <a:rPr lang="en-US" dirty="0" smtClean="0"/>
              <a:t>Method- </a:t>
            </a:r>
            <a:r>
              <a:rPr lang="en-US" dirty="0" smtClean="0">
                <a:solidFill>
                  <a:schemeClr val="accent1">
                    <a:lumMod val="60000"/>
                    <a:lumOff val="40000"/>
                  </a:schemeClr>
                </a:solidFill>
              </a:rPr>
              <a:t>can’t over ride the method</a:t>
            </a:r>
          </a:p>
          <a:p>
            <a:pPr marL="684212" lvl="3" indent="0">
              <a:buFont typeface="Courier New" pitchFamily="49" charset="0"/>
              <a:buNone/>
              <a:defRPr/>
            </a:pPr>
            <a:r>
              <a:rPr lang="en-US" sz="1400" dirty="0" smtClean="0"/>
              <a:t>Public final </a:t>
            </a:r>
            <a:r>
              <a:rPr lang="en-US" sz="1400" dirty="0" err="1" smtClean="0"/>
              <a:t>setStatue</a:t>
            </a:r>
            <a:r>
              <a:rPr lang="en-US" sz="1400" dirty="0" smtClean="0"/>
              <a:t>(){</a:t>
            </a:r>
          </a:p>
          <a:p>
            <a:pPr marL="684212" lvl="3" indent="0">
              <a:buFont typeface="Courier New" pitchFamily="49" charset="0"/>
              <a:buNone/>
              <a:defRPr/>
            </a:pPr>
            <a:r>
              <a:rPr lang="en-US" sz="1400" dirty="0" smtClean="0"/>
              <a:t>	// </a:t>
            </a:r>
            <a:r>
              <a:rPr lang="en-US" sz="1400" dirty="0" err="1" smtClean="0"/>
              <a:t>mehtod</a:t>
            </a:r>
            <a:r>
              <a:rPr lang="en-US" sz="1400" dirty="0" smtClean="0"/>
              <a:t> definition</a:t>
            </a:r>
          </a:p>
          <a:p>
            <a:pPr marL="684212" lvl="3" indent="0">
              <a:buFont typeface="Courier New" pitchFamily="49" charset="0"/>
              <a:buNone/>
              <a:defRPr/>
            </a:pPr>
            <a:r>
              <a:rPr lang="en-US" sz="1400" dirty="0"/>
              <a:t>}</a:t>
            </a:r>
          </a:p>
          <a:p>
            <a:pPr lvl="1">
              <a:defRPr/>
            </a:pPr>
            <a:r>
              <a:rPr lang="en-US" dirty="0" smtClean="0"/>
              <a:t>Class- </a:t>
            </a:r>
            <a:r>
              <a:rPr lang="en-US" dirty="0" smtClean="0">
                <a:solidFill>
                  <a:schemeClr val="accent1">
                    <a:lumMod val="60000"/>
                    <a:lumOff val="40000"/>
                  </a:schemeClr>
                </a:solidFill>
              </a:rPr>
              <a:t>Can’t extend the class</a:t>
            </a:r>
          </a:p>
          <a:p>
            <a:pPr marL="684212" lvl="3" indent="0">
              <a:buFont typeface="Courier New" pitchFamily="49" charset="0"/>
              <a:buNone/>
              <a:defRPr/>
            </a:pPr>
            <a:r>
              <a:rPr lang="en-US" sz="1400" dirty="0" smtClean="0"/>
              <a:t>Public final class Singleton{</a:t>
            </a:r>
          </a:p>
          <a:p>
            <a:pPr marL="955675" lvl="4" indent="0">
              <a:buFont typeface="Arial" charset="0"/>
              <a:buNone/>
              <a:defRPr/>
            </a:pPr>
            <a:r>
              <a:rPr lang="en-US" sz="1400" dirty="0" smtClean="0"/>
              <a:t>// Class definition</a:t>
            </a:r>
          </a:p>
          <a:p>
            <a:pPr marL="684212" lvl="3" indent="0">
              <a:buFont typeface="Courier New" pitchFamily="49" charset="0"/>
              <a:buNone/>
              <a:defRPr/>
            </a:pPr>
            <a:r>
              <a:rPr lang="en-US" sz="1400" dirty="0"/>
              <a:t>}</a:t>
            </a:r>
          </a:p>
          <a:p>
            <a:pPr>
              <a:defRPr/>
            </a:pPr>
            <a:endParaRPr lang="en-US" dirty="0"/>
          </a:p>
        </p:txBody>
      </p:sp>
      <p:pic>
        <p:nvPicPr>
          <p:cNvPr id="174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2953" y="1790700"/>
            <a:ext cx="4545416" cy="24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5201474"/>
      </p:ext>
    </p:extLst>
  </p:cSld>
  <p:clrMapOvr>
    <a:masterClrMapping/>
  </p:clrMapOvr>
  <p:transition>
    <p:fade thruBlk="1"/>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altLang="en-US" sz="2800">
                <a:latin typeface="Georgia" pitchFamily="18" charset="0"/>
              </a:rPr>
              <a:t>What is serialized</a:t>
            </a:r>
          </a:p>
        </p:txBody>
      </p:sp>
      <p:sp>
        <p:nvSpPr>
          <p:cNvPr id="46083" name="Rectangle 4"/>
          <p:cNvSpPr>
            <a:spLocks noGrp="1" noChangeArrowheads="1"/>
          </p:cNvSpPr>
          <p:nvPr>
            <p:ph sz="half" idx="1"/>
          </p:nvPr>
        </p:nvSpPr>
        <p:spPr>
          <a:xfrm>
            <a:off x="594629" y="1282700"/>
            <a:ext cx="10883181" cy="4648200"/>
          </a:xfrm>
        </p:spPr>
        <p:txBody>
          <a:bodyPr/>
          <a:lstStyle/>
          <a:p>
            <a:pPr>
              <a:lnSpc>
                <a:spcPct val="100000"/>
              </a:lnSpc>
              <a:buFont typeface="Wingdings" panose="05000000000000000000" pitchFamily="2" charset="2"/>
              <a:buChar char="Ø"/>
              <a:defRPr/>
            </a:pPr>
            <a:r>
              <a:rPr kern="1200">
                <a:latin typeface="Georgia" panose="02040502050405020303" pitchFamily="18" charset="0"/>
              </a:rPr>
              <a:t>Default implementation of Serialization supports serialization of object state.</a:t>
            </a: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r>
              <a:rPr>
                <a:latin typeface="Georgia" panose="02040502050405020303" pitchFamily="18" charset="0"/>
              </a:rPr>
              <a:t>Default serialization doesn’t  serialize some variable. These are</a:t>
            </a:r>
          </a:p>
          <a:p>
            <a:pPr lvl="1">
              <a:lnSpc>
                <a:spcPct val="100000"/>
              </a:lnSpc>
              <a:buFont typeface="Wingdings" panose="05000000000000000000" pitchFamily="2" charset="2"/>
              <a:buChar char="ü"/>
              <a:defRPr/>
            </a:pPr>
            <a:r>
              <a:rPr sz="1600">
                <a:latin typeface="Georgia" panose="02040502050405020303" pitchFamily="18" charset="0"/>
              </a:rPr>
              <a:t>Serialization ignores static fields, because they are not part of any particular state.</a:t>
            </a:r>
          </a:p>
          <a:p>
            <a:pPr lvl="1">
              <a:lnSpc>
                <a:spcPct val="100000"/>
              </a:lnSpc>
              <a:buFont typeface="Wingdings" panose="05000000000000000000" pitchFamily="2" charset="2"/>
              <a:buChar char="ü"/>
              <a:defRPr/>
            </a:pPr>
            <a:r>
              <a:rPr sz="1600">
                <a:latin typeface="Georgia" panose="02040502050405020303" pitchFamily="18" charset="0"/>
              </a:rPr>
              <a:t>Base class fields are only handled if the base class itself is serializable.</a:t>
            </a:r>
          </a:p>
          <a:p>
            <a:pPr lvl="1">
              <a:lnSpc>
                <a:spcPct val="100000"/>
              </a:lnSpc>
              <a:buFont typeface="Wingdings" panose="05000000000000000000" pitchFamily="2" charset="2"/>
              <a:buChar char="ü"/>
              <a:defRPr/>
            </a:pPr>
            <a:r>
              <a:rPr sz="1600">
                <a:latin typeface="Georgia" panose="02040502050405020303" pitchFamily="18" charset="0"/>
              </a:rPr>
              <a:t>Transient fields.</a:t>
            </a:r>
            <a:endParaRPr sz="1600" kern="1200">
              <a:latin typeface="Georgia" panose="02040502050405020303" pitchFamily="18" charset="0"/>
            </a:endParaRPr>
          </a:p>
        </p:txBody>
      </p:sp>
    </p:spTree>
    <p:extLst>
      <p:ext uri="{BB962C8B-B14F-4D97-AF65-F5344CB8AC3E}">
        <p14:creationId xmlns:p14="http://schemas.microsoft.com/office/powerpoint/2010/main" val="2107239054"/>
      </p:ext>
    </p:extLst>
  </p:cSld>
  <p:clrMapOvr>
    <a:masterClrMapping/>
  </p:clrMapOvr>
  <p:transition>
    <p:fade thruBlk="1"/>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altLang="en-US" sz="2800">
                <a:latin typeface="Georgia" pitchFamily="18" charset="0"/>
              </a:rPr>
              <a:t>How to Serialize</a:t>
            </a:r>
          </a:p>
        </p:txBody>
      </p:sp>
      <p:sp>
        <p:nvSpPr>
          <p:cNvPr id="46083" name="Rectangle 4"/>
          <p:cNvSpPr>
            <a:spLocks noGrp="1" noChangeArrowheads="1"/>
          </p:cNvSpPr>
          <p:nvPr>
            <p:ph sz="half" idx="1"/>
          </p:nvPr>
        </p:nvSpPr>
        <p:spPr>
          <a:xfrm>
            <a:off x="594629" y="1282700"/>
            <a:ext cx="4991916" cy="4648200"/>
          </a:xfrm>
        </p:spPr>
        <p:txBody>
          <a:bodyPr/>
          <a:lstStyle/>
          <a:p>
            <a:pPr>
              <a:lnSpc>
                <a:spcPct val="100000"/>
              </a:lnSpc>
              <a:buFont typeface="Wingdings" panose="05000000000000000000" pitchFamily="2" charset="2"/>
              <a:buChar char="Ø"/>
              <a:defRPr/>
            </a:pPr>
            <a:r>
              <a:rPr kern="1200">
                <a:latin typeface="Georgia" panose="02040502050405020303" pitchFamily="18" charset="0"/>
              </a:rPr>
              <a:t>Process of persisting the state of an object to a byte stream</a:t>
            </a:r>
          </a:p>
          <a:p>
            <a:pPr>
              <a:lnSpc>
                <a:spcPct val="100000"/>
              </a:lnSpc>
              <a:buFont typeface="Wingdings" panose="05000000000000000000" pitchFamily="2" charset="2"/>
              <a:buChar char="Ø"/>
              <a:defRPr/>
            </a:pPr>
            <a:endParaRPr kern="1200">
              <a:latin typeface="Georgia" panose="02040502050405020303" pitchFamily="18" charset="0"/>
            </a:endParaRPr>
          </a:p>
          <a:p>
            <a:pPr>
              <a:lnSpc>
                <a:spcPct val="100000"/>
              </a:lnSpc>
              <a:buFont typeface="Wingdings" panose="05000000000000000000" pitchFamily="2" charset="2"/>
              <a:buChar char="Ø"/>
              <a:defRPr/>
            </a:pPr>
            <a:r>
              <a:rPr kern="1200">
                <a:latin typeface="Georgia" panose="02040502050405020303" pitchFamily="18" charset="0"/>
              </a:rPr>
              <a:t>Object can be persisted to a file</a:t>
            </a:r>
          </a:p>
          <a:p>
            <a:pPr>
              <a:lnSpc>
                <a:spcPct val="100000"/>
              </a:lnSpc>
              <a:buFont typeface="Wingdings" panose="05000000000000000000" pitchFamily="2" charset="2"/>
              <a:buChar char="Ø"/>
              <a:defRPr/>
            </a:pPr>
            <a:endParaRPr kern="1200">
              <a:latin typeface="Georgia" panose="02040502050405020303" pitchFamily="18" charset="0"/>
            </a:endParaRPr>
          </a:p>
          <a:p>
            <a:pPr>
              <a:lnSpc>
                <a:spcPct val="100000"/>
              </a:lnSpc>
              <a:buFont typeface="Wingdings" panose="05000000000000000000" pitchFamily="2" charset="2"/>
              <a:buChar char="Ø"/>
              <a:defRPr/>
            </a:pPr>
            <a:r>
              <a:rPr kern="1200">
                <a:latin typeface="Georgia" panose="02040502050405020303" pitchFamily="18" charset="0"/>
              </a:rPr>
              <a:t>Object can be sent across the network</a:t>
            </a:r>
          </a:p>
          <a:p>
            <a:pPr>
              <a:lnSpc>
                <a:spcPct val="100000"/>
              </a:lnSpc>
              <a:buFont typeface="Wingdings" panose="05000000000000000000" pitchFamily="2" charset="2"/>
              <a:buChar char="Ø"/>
              <a:defRPr/>
            </a:pPr>
            <a:endParaRPr kern="1200">
              <a:latin typeface="Georgia" panose="02040502050405020303" pitchFamily="18" charset="0"/>
            </a:endParaRPr>
          </a:p>
          <a:p>
            <a:pPr>
              <a:lnSpc>
                <a:spcPct val="100000"/>
              </a:lnSpc>
              <a:buFont typeface="Wingdings" panose="05000000000000000000" pitchFamily="2" charset="2"/>
              <a:buChar char="Ø"/>
              <a:defRPr/>
            </a:pPr>
            <a:r>
              <a:rPr kern="1200">
                <a:latin typeface="Georgia" panose="02040502050405020303" pitchFamily="18" charset="0"/>
              </a:rPr>
              <a:t>All </a:t>
            </a:r>
            <a:r>
              <a:rPr kern="1200" err="1">
                <a:latin typeface="Georgia" panose="02040502050405020303" pitchFamily="18" charset="0"/>
              </a:rPr>
              <a:t>persistable</a:t>
            </a:r>
            <a:r>
              <a:rPr kern="1200">
                <a:latin typeface="Georgia" panose="02040502050405020303" pitchFamily="18" charset="0"/>
              </a:rPr>
              <a:t> object should implement Serializable interface</a:t>
            </a:r>
          </a:p>
          <a:p>
            <a:pPr>
              <a:lnSpc>
                <a:spcPct val="100000"/>
              </a:lnSpc>
              <a:buFont typeface="Wingdings" panose="05000000000000000000" pitchFamily="2" charset="2"/>
              <a:buChar char="Ø"/>
              <a:defRPr/>
            </a:pPr>
            <a:endParaRPr kern="1200">
              <a:latin typeface="Georgia" panose="02040502050405020303" pitchFamily="18" charset="0"/>
            </a:endParaRPr>
          </a:p>
          <a:p>
            <a:pPr>
              <a:lnSpc>
                <a:spcPct val="100000"/>
              </a:lnSpc>
              <a:buFont typeface="Wingdings" panose="05000000000000000000" pitchFamily="2" charset="2"/>
              <a:buChar char="Ø"/>
              <a:defRPr/>
            </a:pPr>
            <a:r>
              <a:rPr kern="1200" err="1">
                <a:latin typeface="Georgia" panose="02040502050405020303" pitchFamily="18" charset="0"/>
              </a:rPr>
              <a:t>ObjectOutputStream</a:t>
            </a:r>
            <a:r>
              <a:rPr kern="1200">
                <a:latin typeface="Georgia" panose="02040502050405020303" pitchFamily="18" charset="0"/>
              </a:rPr>
              <a:t> and </a:t>
            </a:r>
            <a:r>
              <a:rPr kern="1200" err="1">
                <a:latin typeface="Georgia" panose="02040502050405020303" pitchFamily="18" charset="0"/>
              </a:rPr>
              <a:t>ObjectInputStream</a:t>
            </a:r>
            <a:r>
              <a:rPr kern="1200">
                <a:latin typeface="Georgia" panose="02040502050405020303" pitchFamily="18" charset="0"/>
              </a:rPr>
              <a:t> is used </a:t>
            </a:r>
          </a:p>
        </p:txBody>
      </p:sp>
      <p:pic>
        <p:nvPicPr>
          <p:cNvPr id="110596" name="Picture 7" descr="SNAGHTMLfbbb6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4819" y="1836738"/>
            <a:ext cx="6805427" cy="418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4914910"/>
      </p:ext>
    </p:extLst>
  </p:cSld>
  <p:clrMapOvr>
    <a:masterClrMapping/>
  </p:clrMapOvr>
  <p:transition>
    <p:fade thruBlk="1"/>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altLang="en-US" smtClean="0"/>
              <a:t>How to De-Serialize</a:t>
            </a:r>
          </a:p>
        </p:txBody>
      </p:sp>
      <p:pic>
        <p:nvPicPr>
          <p:cNvPr id="111619" name="Picture 7" descr="SNAGHTML10040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016" y="1200150"/>
            <a:ext cx="10969943"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7461130"/>
      </p:ext>
    </p:extLst>
  </p:cSld>
  <p:clrMapOvr>
    <a:masterClrMapping/>
  </p:clrMapOvr>
  <p:transition>
    <p:fade thruBlk="1"/>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altLang="en-US" smtClean="0"/>
              <a:t>Object Graphs</a:t>
            </a:r>
          </a:p>
        </p:txBody>
      </p:sp>
      <p:sp>
        <p:nvSpPr>
          <p:cNvPr id="3" name="Content Placeholder 2"/>
          <p:cNvSpPr>
            <a:spLocks noGrp="1"/>
          </p:cNvSpPr>
          <p:nvPr>
            <p:ph sz="quarter" idx="10"/>
          </p:nvPr>
        </p:nvSpPr>
        <p:spPr/>
        <p:txBody>
          <a:bodyPr/>
          <a:lstStyle/>
          <a:p>
            <a:pPr>
              <a:defRPr/>
            </a:pPr>
            <a:r>
              <a:rPr lang="en-US" dirty="0"/>
              <a:t>If the instance variables are all </a:t>
            </a:r>
            <a:r>
              <a:rPr lang="en-US" dirty="0" smtClean="0"/>
              <a:t>primitive types</a:t>
            </a:r>
            <a:r>
              <a:rPr lang="en-US" dirty="0"/>
              <a:t>, it's pretty straightforward</a:t>
            </a:r>
            <a:r>
              <a:rPr lang="en-US" dirty="0" smtClean="0"/>
              <a:t>.</a:t>
            </a:r>
          </a:p>
          <a:p>
            <a:pPr>
              <a:defRPr/>
            </a:pPr>
            <a:r>
              <a:rPr lang="en-US" dirty="0"/>
              <a:t>what about the object that the reference refers to</a:t>
            </a:r>
            <a:r>
              <a:rPr lang="en-US" dirty="0" smtClean="0"/>
              <a:t>?</a:t>
            </a:r>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r>
              <a:rPr lang="en-US" dirty="0" smtClean="0"/>
              <a:t>Dog contains Collar object. Now what if Dog is serializable but not Collar?</a:t>
            </a:r>
          </a:p>
          <a:p>
            <a:pPr lvl="1">
              <a:defRPr/>
            </a:pPr>
            <a:r>
              <a:rPr lang="en-US" dirty="0" smtClean="0"/>
              <a:t>Will throw </a:t>
            </a:r>
            <a:r>
              <a:rPr lang="en-US" dirty="0" err="1"/>
              <a:t>NotSerializableException</a:t>
            </a:r>
            <a:r>
              <a:rPr lang="en-US" dirty="0" smtClean="0"/>
              <a:t>: Collar</a:t>
            </a:r>
          </a:p>
          <a:p>
            <a:pPr marL="233362" lvl="1" indent="0">
              <a:buFont typeface="Wingdings" panose="05000000000000000000" pitchFamily="2" charset="2"/>
              <a:buNone/>
              <a:defRPr/>
            </a:pPr>
            <a:endParaRPr lang="en-US" dirty="0" smtClean="0"/>
          </a:p>
          <a:p>
            <a:pPr marL="233362" lvl="1" indent="0">
              <a:buFont typeface="Wingdings" panose="05000000000000000000" pitchFamily="2" charset="2"/>
              <a:buNone/>
              <a:defRPr/>
            </a:pPr>
            <a:r>
              <a:rPr lang="en-US" dirty="0" smtClean="0"/>
              <a:t>To Fix it make Collar too </a:t>
            </a:r>
            <a:r>
              <a:rPr lang="en-US" dirty="0" smtClean="0">
                <a:solidFill>
                  <a:schemeClr val="accent1">
                    <a:lumMod val="60000"/>
                    <a:lumOff val="40000"/>
                  </a:schemeClr>
                </a:solidFill>
              </a:rPr>
              <a:t>Serializable</a:t>
            </a:r>
            <a:r>
              <a:rPr lang="en-US" dirty="0" smtClean="0"/>
              <a:t>.</a:t>
            </a:r>
          </a:p>
          <a:p>
            <a:pPr lvl="1">
              <a:defRPr/>
            </a:pPr>
            <a:endParaRPr lang="en-US" dirty="0" smtClean="0"/>
          </a:p>
          <a:p>
            <a:pPr>
              <a:defRPr/>
            </a:pPr>
            <a:endParaRPr lang="en-US" dirty="0"/>
          </a:p>
        </p:txBody>
      </p:sp>
      <p:pic>
        <p:nvPicPr>
          <p:cNvPr id="11264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90" y="3019426"/>
            <a:ext cx="7211721"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125" y="1524000"/>
            <a:ext cx="4850137"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795" y="1924053"/>
            <a:ext cx="5523061"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0696766"/>
      </p:ext>
    </p:extLst>
  </p:cSld>
  <p:clrMapOvr>
    <a:masterClrMapping/>
  </p:clrMapOvr>
  <p:transition>
    <p:fade thruBlk="1"/>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US" altLang="en-US" smtClean="0"/>
              <a:t>But..</a:t>
            </a:r>
          </a:p>
        </p:txBody>
      </p:sp>
      <p:sp>
        <p:nvSpPr>
          <p:cNvPr id="3" name="Content Placeholder 2"/>
          <p:cNvSpPr>
            <a:spLocks noGrp="1"/>
          </p:cNvSpPr>
          <p:nvPr>
            <p:ph sz="quarter" idx="10"/>
          </p:nvPr>
        </p:nvSpPr>
        <p:spPr/>
        <p:txBody>
          <a:bodyPr/>
          <a:lstStyle/>
          <a:p>
            <a:pPr>
              <a:defRPr/>
            </a:pPr>
            <a:r>
              <a:rPr lang="en-US" dirty="0" smtClean="0"/>
              <a:t>What if you don’t have Collar source code and it is marked as Final</a:t>
            </a:r>
          </a:p>
          <a:p>
            <a:pPr>
              <a:defRPr/>
            </a:pPr>
            <a:r>
              <a:rPr lang="en-US" dirty="0" smtClean="0"/>
              <a:t>Collar class itself might be refer to another non-serializable objects</a:t>
            </a:r>
          </a:p>
          <a:p>
            <a:pPr>
              <a:defRPr/>
            </a:pPr>
            <a:endParaRPr lang="en-US" dirty="0" smtClean="0"/>
          </a:p>
          <a:p>
            <a:pPr>
              <a:defRPr/>
            </a:pPr>
            <a:r>
              <a:rPr lang="en-US" dirty="0" smtClean="0"/>
              <a:t>So then.. What if you want to save Dog?</a:t>
            </a:r>
          </a:p>
          <a:p>
            <a:pPr marL="219075" lvl="3" indent="0">
              <a:lnSpc>
                <a:spcPct val="100000"/>
              </a:lnSpc>
              <a:buFont typeface="Courier New" pitchFamily="49" charset="0"/>
              <a:buNone/>
              <a:defRPr/>
            </a:pPr>
            <a:r>
              <a:rPr lang="en-US" sz="1300" b="1" dirty="0" smtClean="0"/>
              <a:t>	</a:t>
            </a:r>
            <a:r>
              <a:rPr lang="en-US" sz="1600" b="1" dirty="0" smtClean="0"/>
              <a:t>That's </a:t>
            </a:r>
            <a:r>
              <a:rPr lang="en-US" sz="1600" b="1" dirty="0"/>
              <a:t>where the </a:t>
            </a:r>
            <a:r>
              <a:rPr lang="en-US" sz="1600" b="1" dirty="0">
                <a:solidFill>
                  <a:schemeClr val="accent1">
                    <a:lumMod val="60000"/>
                    <a:lumOff val="40000"/>
                  </a:schemeClr>
                </a:solidFill>
              </a:rPr>
              <a:t>transient</a:t>
            </a:r>
            <a:r>
              <a:rPr lang="en-US" sz="1600" b="1" dirty="0"/>
              <a:t> modifier comes in</a:t>
            </a:r>
            <a:r>
              <a:rPr lang="en-US" sz="1600" b="1" dirty="0" smtClean="0"/>
              <a:t>.</a:t>
            </a:r>
          </a:p>
          <a:p>
            <a:pPr marL="219075" lvl="3" indent="0">
              <a:lnSpc>
                <a:spcPct val="100000"/>
              </a:lnSpc>
              <a:buFont typeface="Courier New" pitchFamily="49" charset="0"/>
              <a:buNone/>
              <a:defRPr/>
            </a:pPr>
            <a:endParaRPr lang="en-US" sz="1600" b="1" dirty="0" smtClean="0"/>
          </a:p>
          <a:p>
            <a:pPr>
              <a:defRPr/>
            </a:pPr>
            <a:r>
              <a:rPr lang="en-US" dirty="0" smtClean="0"/>
              <a:t>Mark Dog’s Collar transient, then serializable will simply skip the Collar during Serialization.</a:t>
            </a:r>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smtClean="0"/>
          </a:p>
          <a:p>
            <a:pPr>
              <a:defRPr/>
            </a:pPr>
            <a:endParaRPr lang="en-US" dirty="0"/>
          </a:p>
          <a:p>
            <a:pPr marL="465137" lvl="2" indent="0">
              <a:buFont typeface="Arial" charset="0"/>
              <a:buNone/>
              <a:defRPr/>
            </a:pPr>
            <a:endParaRPr lang="en-US" sz="1600" b="1" dirty="0"/>
          </a:p>
          <a:p>
            <a:pPr marL="465137" lvl="2" indent="0">
              <a:buFont typeface="Arial" charset="0"/>
              <a:buNone/>
              <a:defRPr/>
            </a:pPr>
            <a:endParaRPr lang="en-US" sz="1600" b="1" dirty="0" smtClean="0"/>
          </a:p>
          <a:p>
            <a:pPr marL="465137" lvl="2" indent="0">
              <a:buFont typeface="Arial" charset="0"/>
              <a:buNone/>
              <a:defRPr/>
            </a:pPr>
            <a:endParaRPr lang="en-US" sz="1600" b="1" dirty="0"/>
          </a:p>
        </p:txBody>
      </p:sp>
      <p:pic>
        <p:nvPicPr>
          <p:cNvPr id="1136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8883" y="3421063"/>
            <a:ext cx="7516442"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570823"/>
      </p:ext>
    </p:extLst>
  </p:cSld>
  <p:clrMapOvr>
    <a:masterClrMapping/>
  </p:clrMapOvr>
  <p:transition>
    <p:fade thruBlk="1"/>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altLang="en-US" b="1" smtClean="0"/>
              <a:t>Using writeObject and readObject</a:t>
            </a:r>
            <a:endParaRPr lang="en-US" altLang="en-US" smtClean="0"/>
          </a:p>
        </p:txBody>
      </p:sp>
      <p:sp>
        <p:nvSpPr>
          <p:cNvPr id="114691" name="Content Placeholder 2"/>
          <p:cNvSpPr>
            <a:spLocks noGrp="1"/>
          </p:cNvSpPr>
          <p:nvPr>
            <p:ph sz="quarter" idx="10"/>
          </p:nvPr>
        </p:nvSpPr>
        <p:spPr/>
        <p:txBody>
          <a:bodyPr/>
          <a:lstStyle/>
          <a:p>
            <a:pPr>
              <a:spcAft>
                <a:spcPct val="0"/>
              </a:spcAft>
            </a:pPr>
            <a:r>
              <a:rPr lang="en-US" altLang="en-US" smtClean="0"/>
              <a:t>When Dog with transient Collar is serialized, and when the Dog is deserialized, it comes back with a null Collar.</a:t>
            </a:r>
          </a:p>
          <a:p>
            <a:pPr>
              <a:spcAft>
                <a:spcPct val="0"/>
              </a:spcAft>
            </a:pPr>
            <a:r>
              <a:rPr lang="en-US" altLang="en-US" smtClean="0"/>
              <a:t>We want a new Collar that matches the one Dog had when the Dog was saved?</a:t>
            </a:r>
          </a:p>
          <a:p>
            <a:pPr>
              <a:spcAft>
                <a:spcPct val="0"/>
              </a:spcAft>
            </a:pPr>
            <a:r>
              <a:rPr lang="en-US" altLang="en-US" smtClean="0"/>
              <a:t>Special mechanism – Callback methods.</a:t>
            </a:r>
          </a:p>
          <a:p>
            <a:pPr lvl="1">
              <a:spcAft>
                <a:spcPct val="0"/>
              </a:spcAft>
            </a:pPr>
            <a:r>
              <a:rPr lang="en-US" altLang="en-US" smtClean="0"/>
              <a:t>a set of private methods you can implement in your class</a:t>
            </a:r>
          </a:p>
          <a:p>
            <a:pPr lvl="1">
              <a:spcAft>
                <a:spcPct val="0"/>
              </a:spcAft>
            </a:pPr>
            <a:r>
              <a:rPr lang="en-US" altLang="en-US" smtClean="0"/>
              <a:t>will be invoked automatically during serialization and deserialization.</a:t>
            </a:r>
          </a:p>
          <a:p>
            <a:pPr lvl="1">
              <a:spcAft>
                <a:spcPct val="0"/>
              </a:spcAft>
            </a:pPr>
            <a:r>
              <a:rPr lang="en-US" altLang="en-US" smtClean="0"/>
              <a:t>These methods let you step into the middle of serialization and deserialization.</a:t>
            </a:r>
          </a:p>
        </p:txBody>
      </p:sp>
      <p:pic>
        <p:nvPicPr>
          <p:cNvPr id="1146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047" y="3124203"/>
            <a:ext cx="8417907"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5917276"/>
      </p:ext>
    </p:extLst>
  </p:cSld>
  <p:clrMapOvr>
    <a:masterClrMapping/>
  </p:clrMapOvr>
  <p:transition>
    <p:fade thruBlk="1"/>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altLang="en-US" smtClean="0"/>
              <a:t>Inheritance and Serialization</a:t>
            </a:r>
          </a:p>
        </p:txBody>
      </p:sp>
      <p:sp>
        <p:nvSpPr>
          <p:cNvPr id="3" name="Content Placeholder 2"/>
          <p:cNvSpPr>
            <a:spLocks noGrp="1"/>
          </p:cNvSpPr>
          <p:nvPr>
            <p:ph sz="quarter" idx="10"/>
          </p:nvPr>
        </p:nvSpPr>
        <p:spPr/>
        <p:txBody>
          <a:bodyPr/>
          <a:lstStyle/>
          <a:p>
            <a:pPr>
              <a:defRPr/>
            </a:pPr>
            <a:r>
              <a:rPr lang="en-US" dirty="0"/>
              <a:t>If a superclass is Serializable, then according to normal Java </a:t>
            </a:r>
            <a:r>
              <a:rPr lang="en-US" dirty="0" smtClean="0"/>
              <a:t>interface rules</a:t>
            </a:r>
            <a:r>
              <a:rPr lang="en-US" dirty="0"/>
              <a:t>, all subclasses of that class automatically implement Serializable </a:t>
            </a:r>
            <a:r>
              <a:rPr lang="en-US" dirty="0" smtClean="0"/>
              <a:t>implicitly.</a:t>
            </a:r>
          </a:p>
          <a:p>
            <a:pPr>
              <a:defRPr/>
            </a:pPr>
            <a:r>
              <a:rPr lang="en-US" dirty="0"/>
              <a:t>what happens if a </a:t>
            </a:r>
            <a:r>
              <a:rPr lang="en-US" dirty="0" smtClean="0"/>
              <a:t>superclass is </a:t>
            </a:r>
            <a:r>
              <a:rPr lang="en-US" dirty="0"/>
              <a:t>not marked Serializable, but the subclass is</a:t>
            </a:r>
            <a:r>
              <a:rPr lang="en-US" dirty="0" smtClean="0"/>
              <a:t>?</a:t>
            </a:r>
          </a:p>
          <a:p>
            <a:pPr>
              <a:defRPr/>
            </a:pPr>
            <a:endParaRPr lang="en-US" dirty="0"/>
          </a:p>
          <a:p>
            <a:pPr>
              <a:defRPr/>
            </a:pPr>
            <a:endParaRPr lang="en-US" dirty="0" smtClean="0"/>
          </a:p>
          <a:p>
            <a:pPr>
              <a:defRPr/>
            </a:pPr>
            <a:endParaRPr lang="en-US" dirty="0"/>
          </a:p>
          <a:p>
            <a:pPr>
              <a:defRPr/>
            </a:pPr>
            <a:endParaRPr lang="en-US" dirty="0" smtClean="0"/>
          </a:p>
          <a:p>
            <a:pPr>
              <a:defRPr/>
            </a:pPr>
            <a:r>
              <a:rPr lang="en-US" dirty="0" smtClean="0"/>
              <a:t>Will work, but with some implications-</a:t>
            </a:r>
          </a:p>
          <a:p>
            <a:pPr lvl="1">
              <a:defRPr/>
            </a:pPr>
            <a:r>
              <a:rPr lang="en-US" dirty="0"/>
              <a:t>When an instance </a:t>
            </a:r>
            <a:r>
              <a:rPr lang="en-US" dirty="0" smtClean="0"/>
              <a:t>of a </a:t>
            </a:r>
            <a:r>
              <a:rPr lang="en-US" dirty="0"/>
              <a:t>serializable class is </a:t>
            </a:r>
            <a:r>
              <a:rPr lang="en-US" dirty="0" err="1"/>
              <a:t>deserialized</a:t>
            </a:r>
            <a:r>
              <a:rPr lang="en-US" dirty="0"/>
              <a:t>, the constructor does not </a:t>
            </a:r>
            <a:r>
              <a:rPr lang="en-US" dirty="0" smtClean="0"/>
              <a:t>run.</a:t>
            </a:r>
          </a:p>
          <a:p>
            <a:pPr lvl="1">
              <a:defRPr/>
            </a:pPr>
            <a:r>
              <a:rPr lang="en-US" dirty="0" smtClean="0"/>
              <a:t>the </a:t>
            </a:r>
            <a:r>
              <a:rPr lang="en-US" dirty="0"/>
              <a:t>instance variables from the Dog's class will be serialized and </a:t>
            </a:r>
            <a:r>
              <a:rPr lang="en-US" dirty="0" err="1" smtClean="0"/>
              <a:t>deserialized</a:t>
            </a:r>
            <a:r>
              <a:rPr lang="en-US" dirty="0"/>
              <a:t> </a:t>
            </a:r>
            <a:r>
              <a:rPr lang="en-US" dirty="0" smtClean="0"/>
              <a:t>correctly</a:t>
            </a:r>
            <a:r>
              <a:rPr lang="en-US" dirty="0"/>
              <a:t>, but the inherited variables from the non-serializable Animal superclass </a:t>
            </a:r>
            <a:r>
              <a:rPr lang="en-US" dirty="0" smtClean="0"/>
              <a:t>will come </a:t>
            </a:r>
            <a:r>
              <a:rPr lang="en-US" dirty="0"/>
              <a:t>back with their default/initially assigned values rather than the values </a:t>
            </a:r>
            <a:r>
              <a:rPr lang="en-US" dirty="0" smtClean="0"/>
              <a:t>they had </a:t>
            </a:r>
            <a:r>
              <a:rPr lang="en-US" dirty="0"/>
              <a:t>at the time of serialization</a:t>
            </a:r>
            <a:r>
              <a:rPr lang="en-US" dirty="0" smtClean="0"/>
              <a:t>.</a:t>
            </a:r>
          </a:p>
          <a:p>
            <a:pPr lvl="1">
              <a:defRPr/>
            </a:pPr>
            <a:r>
              <a:rPr lang="en-US" dirty="0" smtClean="0"/>
              <a:t>This </a:t>
            </a:r>
            <a:r>
              <a:rPr lang="en-US" dirty="0"/>
              <a:t>is because the </a:t>
            </a:r>
            <a:r>
              <a:rPr lang="en-US" dirty="0" smtClean="0">
                <a:solidFill>
                  <a:schemeClr val="accent1">
                    <a:lumMod val="60000"/>
                    <a:lumOff val="40000"/>
                  </a:schemeClr>
                </a:solidFill>
              </a:rPr>
              <a:t>non-serializable class </a:t>
            </a:r>
            <a:r>
              <a:rPr lang="en-US" dirty="0">
                <a:solidFill>
                  <a:schemeClr val="accent1">
                    <a:lumMod val="60000"/>
                    <a:lumOff val="40000"/>
                  </a:schemeClr>
                </a:solidFill>
              </a:rPr>
              <a:t>constructor WILL run</a:t>
            </a:r>
            <a:r>
              <a:rPr lang="en-US" dirty="0" smtClean="0"/>
              <a:t>!</a:t>
            </a:r>
          </a:p>
          <a:p>
            <a:pPr lvl="1">
              <a:defRPr/>
            </a:pPr>
            <a:r>
              <a:rPr lang="en-US" dirty="0"/>
              <a:t>In fact, every constructor ABOVE the first non-serializable class constructor </a:t>
            </a:r>
            <a:r>
              <a:rPr lang="en-US" dirty="0" smtClean="0"/>
              <a:t>will also run.</a:t>
            </a:r>
          </a:p>
          <a:p>
            <a:pPr lvl="1">
              <a:defRPr/>
            </a:pPr>
            <a:endParaRPr lang="en-US" dirty="0"/>
          </a:p>
          <a:p>
            <a:pPr>
              <a:defRPr/>
            </a:pPr>
            <a:endParaRPr lang="en-US" dirty="0"/>
          </a:p>
        </p:txBody>
      </p:sp>
      <p:pic>
        <p:nvPicPr>
          <p:cNvPr id="1157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88" y="2000250"/>
            <a:ext cx="7414869"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0296618"/>
      </p:ext>
    </p:extLst>
  </p:cSld>
  <p:clrMapOvr>
    <a:masterClrMapping/>
  </p:clrMapOvr>
  <p:transition>
    <p:fade thruBlk="1"/>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ltLang="en-US" smtClean="0"/>
              <a:t>SerialVersionUID in Java Serialization</a:t>
            </a:r>
          </a:p>
        </p:txBody>
      </p:sp>
      <p:sp>
        <p:nvSpPr>
          <p:cNvPr id="3" name="Content Placeholder 2"/>
          <p:cNvSpPr>
            <a:spLocks noGrp="1"/>
          </p:cNvSpPr>
          <p:nvPr>
            <p:ph sz="quarter" idx="10"/>
          </p:nvPr>
        </p:nvSpPr>
        <p:spPr/>
        <p:txBody>
          <a:bodyPr/>
          <a:lstStyle/>
          <a:p>
            <a:pPr>
              <a:defRPr/>
            </a:pPr>
            <a:r>
              <a:rPr lang="en-US" dirty="0" err="1"/>
              <a:t>serialVersionUID</a:t>
            </a:r>
            <a:r>
              <a:rPr lang="en-US" dirty="0"/>
              <a:t> is used to ensure that during deserialization the same class (that was used during serialize process) is loaded. </a:t>
            </a:r>
            <a:endParaRPr lang="en-US" dirty="0" smtClean="0"/>
          </a:p>
          <a:p>
            <a:pPr marL="0" indent="0">
              <a:buFont typeface="Wingdings" panose="05000000000000000000" pitchFamily="2" charset="2"/>
              <a:buNone/>
              <a:defRPr/>
            </a:pPr>
            <a:r>
              <a:rPr lang="en-US" dirty="0"/>
              <a:t>	</a:t>
            </a:r>
            <a:r>
              <a:rPr lang="en-US" sz="1200" dirty="0"/>
              <a:t>private static final long </a:t>
            </a:r>
            <a:r>
              <a:rPr lang="en-US" sz="1200" dirty="0" err="1" smtClean="0"/>
              <a:t>serialVersionUID</a:t>
            </a:r>
            <a:r>
              <a:rPr lang="en-US" sz="1200" dirty="0" smtClean="0"/>
              <a:t> = 1L;</a:t>
            </a:r>
          </a:p>
          <a:p>
            <a:pPr marL="0" indent="0">
              <a:buFont typeface="Wingdings" panose="05000000000000000000" pitchFamily="2" charset="2"/>
              <a:buNone/>
              <a:defRPr/>
            </a:pPr>
            <a:endParaRPr lang="en-US" sz="1200" dirty="0" smtClean="0"/>
          </a:p>
          <a:p>
            <a:pPr>
              <a:defRPr/>
            </a:pPr>
            <a:r>
              <a:rPr lang="en-US" dirty="0" smtClean="0"/>
              <a:t>You can assign any value to </a:t>
            </a:r>
            <a:r>
              <a:rPr lang="en-US" dirty="0" err="1" smtClean="0"/>
              <a:t>serialVersionUID</a:t>
            </a:r>
            <a:r>
              <a:rPr lang="en-US" dirty="0" smtClean="0"/>
              <a:t>.</a:t>
            </a:r>
          </a:p>
          <a:p>
            <a:pPr>
              <a:defRPr/>
            </a:pPr>
            <a:endParaRPr lang="en-US" dirty="0" smtClean="0"/>
          </a:p>
          <a:p>
            <a:pPr>
              <a:defRPr/>
            </a:pPr>
            <a:r>
              <a:rPr lang="en-US" dirty="0" smtClean="0"/>
              <a:t>If you do not add </a:t>
            </a:r>
            <a:r>
              <a:rPr lang="en-US" dirty="0" err="1" smtClean="0"/>
              <a:t>serialVersionUID</a:t>
            </a:r>
            <a:r>
              <a:rPr lang="en-US" dirty="0" smtClean="0"/>
              <a:t> in your </a:t>
            </a:r>
            <a:r>
              <a:rPr lang="en-US" dirty="0"/>
              <a:t>source program file, serialization runtime will generate a </a:t>
            </a:r>
            <a:r>
              <a:rPr lang="en-US" dirty="0" err="1"/>
              <a:t>serialVersionUID</a:t>
            </a:r>
            <a:r>
              <a:rPr lang="en-US" dirty="0"/>
              <a:t> and associate it with the </a:t>
            </a:r>
            <a:r>
              <a:rPr lang="en-US" dirty="0" smtClean="0"/>
              <a:t>class.\</a:t>
            </a:r>
          </a:p>
          <a:p>
            <a:pPr>
              <a:defRPr/>
            </a:pPr>
            <a:endParaRPr lang="en-US" dirty="0" smtClean="0"/>
          </a:p>
          <a:p>
            <a:pPr>
              <a:defRPr/>
            </a:pPr>
            <a:r>
              <a:rPr lang="en-US" dirty="0"/>
              <a:t>The serialized object will contain this </a:t>
            </a:r>
            <a:r>
              <a:rPr lang="en-US" dirty="0" err="1"/>
              <a:t>serialVersionUID</a:t>
            </a:r>
            <a:r>
              <a:rPr lang="en-US" dirty="0"/>
              <a:t> along with other </a:t>
            </a:r>
            <a:r>
              <a:rPr lang="en-US" dirty="0" smtClean="0"/>
              <a:t>data (meta-data) or say header. It’s not serialized with the class as it is static field.</a:t>
            </a:r>
          </a:p>
          <a:p>
            <a:pPr>
              <a:defRPr/>
            </a:pPr>
            <a:endParaRPr lang="en-US" dirty="0" smtClean="0"/>
          </a:p>
          <a:p>
            <a:pPr>
              <a:defRPr/>
            </a:pPr>
            <a:r>
              <a:rPr lang="en-US" dirty="0"/>
              <a:t>It is advised to have </a:t>
            </a:r>
            <a:r>
              <a:rPr lang="en-US" dirty="0" err="1"/>
              <a:t>serialVersionUID</a:t>
            </a:r>
            <a:r>
              <a:rPr lang="en-US" dirty="0"/>
              <a:t> as unique as possible. </a:t>
            </a:r>
            <a:endParaRPr lang="en-US" dirty="0" smtClean="0"/>
          </a:p>
          <a:p>
            <a:pPr>
              <a:defRPr/>
            </a:pPr>
            <a:endParaRPr lang="en-US" dirty="0"/>
          </a:p>
        </p:txBody>
      </p:sp>
    </p:spTree>
    <p:extLst>
      <p:ext uri="{BB962C8B-B14F-4D97-AF65-F5344CB8AC3E}">
        <p14:creationId xmlns:p14="http://schemas.microsoft.com/office/powerpoint/2010/main" val="3623809855"/>
      </p:ext>
    </p:extLst>
  </p:cSld>
  <p:clrMapOvr>
    <a:masterClrMapping/>
  </p:clrMapOvr>
  <p:transition>
    <p:fade thruBlk="1"/>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US" altLang="en-US" b="1" smtClean="0"/>
              <a:t>How serialVersionUID works?</a:t>
            </a:r>
            <a:endParaRPr lang="en-US" altLang="en-US" smtClean="0"/>
          </a:p>
        </p:txBody>
      </p:sp>
      <p:sp>
        <p:nvSpPr>
          <p:cNvPr id="3" name="Content Placeholder 2"/>
          <p:cNvSpPr>
            <a:spLocks noGrp="1"/>
          </p:cNvSpPr>
          <p:nvPr>
            <p:ph sz="quarter" idx="10"/>
          </p:nvPr>
        </p:nvSpPr>
        <p:spPr/>
        <p:txBody>
          <a:bodyPr/>
          <a:lstStyle/>
          <a:p>
            <a:pPr>
              <a:defRPr/>
            </a:pPr>
            <a:r>
              <a:rPr lang="en-US" dirty="0"/>
              <a:t>When an object is serialized, the </a:t>
            </a:r>
            <a:r>
              <a:rPr lang="en-US" dirty="0" err="1"/>
              <a:t>serialVersionUID</a:t>
            </a:r>
            <a:r>
              <a:rPr lang="en-US" dirty="0"/>
              <a:t> is serialized along with the other contents</a:t>
            </a:r>
            <a:r>
              <a:rPr lang="en-US" dirty="0" smtClean="0"/>
              <a:t>.</a:t>
            </a:r>
          </a:p>
          <a:p>
            <a:pPr>
              <a:defRPr/>
            </a:pPr>
            <a:endParaRPr lang="en-US" dirty="0"/>
          </a:p>
          <a:p>
            <a:pPr>
              <a:defRPr/>
            </a:pPr>
            <a:r>
              <a:rPr lang="en-US" dirty="0"/>
              <a:t>Later when that is </a:t>
            </a:r>
            <a:r>
              <a:rPr lang="en-US" dirty="0" err="1"/>
              <a:t>deserialized</a:t>
            </a:r>
            <a:r>
              <a:rPr lang="en-US" dirty="0"/>
              <a:t>, the </a:t>
            </a:r>
            <a:r>
              <a:rPr lang="en-US" dirty="0" err="1"/>
              <a:t>serialVersionUID</a:t>
            </a:r>
            <a:r>
              <a:rPr lang="en-US" dirty="0"/>
              <a:t> from the </a:t>
            </a:r>
            <a:r>
              <a:rPr lang="en-US" dirty="0" err="1"/>
              <a:t>deserialized</a:t>
            </a:r>
            <a:r>
              <a:rPr lang="en-US" dirty="0"/>
              <a:t> object is extracted and compared with the </a:t>
            </a:r>
            <a:r>
              <a:rPr lang="en-US" dirty="0" err="1"/>
              <a:t>serialVersionUID</a:t>
            </a:r>
            <a:r>
              <a:rPr lang="en-US" dirty="0"/>
              <a:t> of the loaded class</a:t>
            </a:r>
            <a:r>
              <a:rPr lang="en-US" dirty="0" smtClean="0"/>
              <a:t>.</a:t>
            </a:r>
          </a:p>
          <a:p>
            <a:pPr>
              <a:defRPr/>
            </a:pPr>
            <a:endParaRPr lang="en-US" dirty="0"/>
          </a:p>
          <a:p>
            <a:pPr>
              <a:defRPr/>
            </a:pPr>
            <a:r>
              <a:rPr lang="en-US" dirty="0"/>
              <a:t>If the numbers do not match then, </a:t>
            </a:r>
            <a:r>
              <a:rPr lang="en-US" dirty="0" err="1">
                <a:solidFill>
                  <a:schemeClr val="accent1">
                    <a:lumMod val="60000"/>
                    <a:lumOff val="40000"/>
                  </a:schemeClr>
                </a:solidFill>
              </a:rPr>
              <a:t>InvalidClassException</a:t>
            </a:r>
            <a:r>
              <a:rPr lang="en-US" dirty="0">
                <a:solidFill>
                  <a:schemeClr val="accent1">
                    <a:lumMod val="60000"/>
                    <a:lumOff val="40000"/>
                  </a:schemeClr>
                </a:solidFill>
              </a:rPr>
              <a:t> </a:t>
            </a:r>
            <a:r>
              <a:rPr lang="en-US" dirty="0"/>
              <a:t>is thrown</a:t>
            </a:r>
            <a:r>
              <a:rPr lang="en-US" dirty="0" smtClean="0"/>
              <a:t>.</a:t>
            </a:r>
          </a:p>
          <a:p>
            <a:pPr>
              <a:defRPr/>
            </a:pPr>
            <a:endParaRPr lang="en-US" dirty="0"/>
          </a:p>
          <a:p>
            <a:pPr>
              <a:defRPr/>
            </a:pPr>
            <a:r>
              <a:rPr lang="en-US" dirty="0" smtClean="0"/>
              <a:t>If </a:t>
            </a:r>
            <a:r>
              <a:rPr lang="en-US" dirty="0"/>
              <a:t>the loaded class is not having a </a:t>
            </a:r>
            <a:r>
              <a:rPr lang="en-US" dirty="0" err="1"/>
              <a:t>serialVersionUID</a:t>
            </a:r>
            <a:r>
              <a:rPr lang="en-US" dirty="0"/>
              <a:t> declared, then it is automatically generated using the same algorithm as before</a:t>
            </a:r>
            <a:r>
              <a:rPr lang="en-US" dirty="0" smtClean="0"/>
              <a:t>.</a:t>
            </a:r>
          </a:p>
          <a:p>
            <a:pPr>
              <a:defRPr/>
            </a:pPr>
            <a:endParaRPr lang="en-US" dirty="0"/>
          </a:p>
          <a:p>
            <a:pPr>
              <a:defRPr/>
            </a:pPr>
            <a:r>
              <a:rPr lang="en-US" dirty="0" err="1"/>
              <a:t>serialVersionUID</a:t>
            </a:r>
            <a:r>
              <a:rPr lang="en-US" dirty="0"/>
              <a:t> should be maintained. As and when you change anything in the class, you should upgrade the </a:t>
            </a:r>
            <a:r>
              <a:rPr lang="en-US" dirty="0" err="1"/>
              <a:t>serailVersionUID</a:t>
            </a:r>
            <a:r>
              <a:rPr lang="en-US" dirty="0" smtClean="0"/>
              <a:t>.</a:t>
            </a:r>
          </a:p>
          <a:p>
            <a:pPr>
              <a:defRPr/>
            </a:pPr>
            <a:endParaRPr lang="en-US" dirty="0"/>
          </a:p>
          <a:p>
            <a:pPr>
              <a:defRPr/>
            </a:pPr>
            <a:r>
              <a:rPr lang="en-US" dirty="0"/>
              <a:t>Try your best to declare a unique </a:t>
            </a:r>
            <a:r>
              <a:rPr lang="en-US" dirty="0" err="1"/>
              <a:t>serialVersionUID</a:t>
            </a:r>
            <a:r>
              <a:rPr lang="en-US" dirty="0"/>
              <a:t>.</a:t>
            </a:r>
          </a:p>
        </p:txBody>
      </p:sp>
    </p:spTree>
    <p:extLst>
      <p:ext uri="{BB962C8B-B14F-4D97-AF65-F5344CB8AC3E}">
        <p14:creationId xmlns:p14="http://schemas.microsoft.com/office/powerpoint/2010/main" val="3395968864"/>
      </p:ext>
    </p:extLst>
  </p:cSld>
  <p:clrMapOvr>
    <a:masterClrMapping/>
  </p:clrMapOvr>
  <p:transition>
    <p:fade thruBlk="1"/>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r>
              <a:rPr lang="en-US" altLang="en-US" smtClean="0"/>
              <a:t>serialVersionUID Demo</a:t>
            </a:r>
          </a:p>
        </p:txBody>
      </p:sp>
      <p:sp>
        <p:nvSpPr>
          <p:cNvPr id="118787" name="Content Placeholder 2"/>
          <p:cNvSpPr>
            <a:spLocks noGrp="1"/>
          </p:cNvSpPr>
          <p:nvPr>
            <p:ph sz="quarter" idx="10"/>
          </p:nvPr>
        </p:nvSpPr>
        <p:spPr/>
        <p:txBody>
          <a:bodyPr/>
          <a:lstStyle/>
          <a:p>
            <a:pPr>
              <a:spcAft>
                <a:spcPct val="0"/>
              </a:spcAft>
            </a:pPr>
            <a:r>
              <a:rPr lang="en-US" altLang="en-US" smtClean="0"/>
              <a:t>Class with serialVersionUID as 1-</a:t>
            </a:r>
          </a:p>
        </p:txBody>
      </p:sp>
      <p:pic>
        <p:nvPicPr>
          <p:cNvPr id="1187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4971" y="914400"/>
            <a:ext cx="5231037"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878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9898" y="3448053"/>
            <a:ext cx="9865330" cy="311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879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310" y="2286003"/>
            <a:ext cx="3605861"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0251631"/>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smtClean="0"/>
              <a:t>Final Variable</a:t>
            </a:r>
          </a:p>
        </p:txBody>
      </p:sp>
      <p:sp>
        <p:nvSpPr>
          <p:cNvPr id="18435" name="Content Placeholder 2"/>
          <p:cNvSpPr>
            <a:spLocks noGrp="1"/>
          </p:cNvSpPr>
          <p:nvPr>
            <p:ph sz="quarter" idx="10"/>
          </p:nvPr>
        </p:nvSpPr>
        <p:spPr/>
        <p:txBody>
          <a:bodyPr/>
          <a:lstStyle/>
          <a:p>
            <a:pPr>
              <a:spcAft>
                <a:spcPct val="0"/>
              </a:spcAft>
            </a:pPr>
            <a:r>
              <a:rPr lang="en-US" altLang="en-US" smtClean="0"/>
              <a:t>If you make any variable as final, you cannot change the value of final variable.</a:t>
            </a:r>
          </a:p>
          <a:p>
            <a:pPr>
              <a:spcAft>
                <a:spcPct val="0"/>
              </a:spcAft>
            </a:pPr>
            <a:r>
              <a:rPr lang="en-US" altLang="en-US" smtClean="0"/>
              <a:t>It will be constant.</a:t>
            </a:r>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r>
              <a:rPr lang="en-US" altLang="en-US" smtClean="0"/>
              <a:t>Execution will end up in Compilation error. </a:t>
            </a:r>
          </a:p>
          <a:p>
            <a:pPr>
              <a:spcAft>
                <a:spcPct val="0"/>
              </a:spcAft>
            </a:pPr>
            <a:endParaRPr lang="en-US" altLang="en-US" smtClean="0"/>
          </a:p>
          <a:p>
            <a:pPr>
              <a:spcAft>
                <a:spcPct val="0"/>
              </a:spcAft>
            </a:pPr>
            <a:r>
              <a:rPr lang="en-US" altLang="en-US" smtClean="0"/>
              <a:t>As we are trying to change the value of final variable.</a:t>
            </a:r>
          </a:p>
          <a:p>
            <a:pPr>
              <a:spcAft>
                <a:spcPct val="0"/>
              </a:spcAft>
            </a:pPr>
            <a:endParaRPr lang="en-US" altLang="en-US" smtClean="0"/>
          </a:p>
        </p:txBody>
      </p:sp>
      <p:pic>
        <p:nvPicPr>
          <p:cNvPr id="184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325" y="1981200"/>
            <a:ext cx="6011885"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3055460"/>
      </p:ext>
    </p:extLst>
  </p:cSld>
  <p:clrMapOvr>
    <a:masterClrMapping/>
  </p:clrMapOvr>
  <p:transition>
    <p:fade thruBlk="1"/>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r>
              <a:rPr lang="en-US" altLang="en-US" smtClean="0"/>
              <a:t>serialVersionUID Demo (Contd..)</a:t>
            </a:r>
          </a:p>
        </p:txBody>
      </p:sp>
      <p:sp>
        <p:nvSpPr>
          <p:cNvPr id="119811" name="Content Placeholder 2"/>
          <p:cNvSpPr>
            <a:spLocks noGrp="1"/>
          </p:cNvSpPr>
          <p:nvPr>
            <p:ph sz="quarter" idx="10"/>
          </p:nvPr>
        </p:nvSpPr>
        <p:spPr/>
        <p:txBody>
          <a:bodyPr/>
          <a:lstStyle/>
          <a:p>
            <a:pPr>
              <a:spcAft>
                <a:spcPct val="0"/>
              </a:spcAft>
            </a:pPr>
            <a:r>
              <a:rPr lang="en-US" altLang="en-US" smtClean="0"/>
              <a:t>Now change serialVersionUID to 2L in Lion class.</a:t>
            </a:r>
          </a:p>
          <a:p>
            <a:pPr>
              <a:spcAft>
                <a:spcPct val="0"/>
              </a:spcAft>
            </a:pPr>
            <a:endParaRPr lang="en-US" altLang="en-US" smtClean="0"/>
          </a:p>
          <a:p>
            <a:pPr>
              <a:spcAft>
                <a:spcPct val="0"/>
              </a:spcAft>
            </a:pPr>
            <a:endParaRPr lang="en-US" altLang="en-US" smtClean="0"/>
          </a:p>
          <a:p>
            <a:pPr>
              <a:spcAft>
                <a:spcPct val="0"/>
              </a:spcAft>
            </a:pPr>
            <a:r>
              <a:rPr lang="en-US" altLang="en-US" smtClean="0"/>
              <a:t>Comment the “serialize” block (4 lines of code) in SerialVersionUIDTest. Now run it and you will get the following exception.</a:t>
            </a:r>
          </a:p>
          <a:p>
            <a:pPr>
              <a:spcAft>
                <a:spcPct val="0"/>
              </a:spcAft>
            </a:pPr>
            <a:endParaRPr lang="en-US" altLang="en-US" smtClean="0"/>
          </a:p>
          <a:p>
            <a:pPr>
              <a:spcAft>
                <a:spcPct val="0"/>
              </a:spcAft>
            </a:pPr>
            <a:r>
              <a:rPr lang="en-US" altLang="en-US" smtClean="0"/>
              <a:t>Basically comment the serialize part in SerialVersionUIDTest class and execute the program. Below is the exception you see.</a:t>
            </a:r>
          </a:p>
          <a:p>
            <a:pPr>
              <a:spcAft>
                <a:spcPct val="0"/>
              </a:spcAft>
            </a:pPr>
            <a:endParaRPr lang="en-US" altLang="en-US" smtClean="0"/>
          </a:p>
          <a:p>
            <a:pPr>
              <a:spcAft>
                <a:spcPct val="0"/>
              </a:spcAft>
            </a:pPr>
            <a:endParaRPr lang="en-US" altLang="en-US" smtClean="0"/>
          </a:p>
          <a:p>
            <a:pPr>
              <a:spcAft>
                <a:spcPct val="0"/>
              </a:spcAft>
            </a:pPr>
            <a:endParaRPr lang="en-US" altLang="en-US" smtClean="0"/>
          </a:p>
        </p:txBody>
      </p:sp>
      <p:pic>
        <p:nvPicPr>
          <p:cNvPr id="1198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8883" y="1295400"/>
            <a:ext cx="64880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613" y="3619500"/>
            <a:ext cx="9979600"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7708899"/>
      </p:ext>
    </p:extLst>
  </p:cSld>
  <p:clrMapOvr>
    <a:masterClrMapping/>
  </p:clrMapOvr>
  <p:transition>
    <p:fade thruBlk="1"/>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altLang="en-US" sz="2800">
                <a:latin typeface="Georgia" pitchFamily="18" charset="0"/>
              </a:rPr>
              <a:t>Exercise</a:t>
            </a:r>
          </a:p>
        </p:txBody>
      </p:sp>
      <p:sp>
        <p:nvSpPr>
          <p:cNvPr id="48131" name="Rectangle 4"/>
          <p:cNvSpPr>
            <a:spLocks noGrp="1" noChangeArrowheads="1"/>
          </p:cNvSpPr>
          <p:nvPr>
            <p:ph sz="half" idx="1"/>
          </p:nvPr>
        </p:nvSpPr>
        <p:spPr>
          <a:xfrm>
            <a:off x="594629" y="1282700"/>
            <a:ext cx="6007651" cy="4648200"/>
          </a:xfrm>
        </p:spPr>
        <p:txBody>
          <a:bodyPr/>
          <a:lstStyle/>
          <a:p>
            <a:pPr>
              <a:lnSpc>
                <a:spcPct val="100000"/>
              </a:lnSpc>
              <a:buFont typeface="Wingdings" panose="05000000000000000000" pitchFamily="2" charset="2"/>
              <a:buChar char="Ø"/>
              <a:defRPr/>
            </a:pPr>
            <a:r>
              <a:rPr kern="1200">
                <a:latin typeface="Georgia" panose="02040502050405020303" pitchFamily="18" charset="0"/>
              </a:rPr>
              <a:t>Create a class Employee with following fields</a:t>
            </a:r>
          </a:p>
          <a:p>
            <a:pPr lvl="1">
              <a:lnSpc>
                <a:spcPct val="100000"/>
              </a:lnSpc>
              <a:buFont typeface="Wingdings" panose="05000000000000000000" pitchFamily="2" charset="2"/>
              <a:buChar char="ü"/>
              <a:defRPr/>
            </a:pPr>
            <a:r>
              <a:rPr sz="1600" kern="1200">
                <a:latin typeface="Georgia" panose="02040502050405020303" pitchFamily="18" charset="0"/>
              </a:rPr>
              <a:t>Name-string</a:t>
            </a:r>
          </a:p>
          <a:p>
            <a:pPr lvl="1">
              <a:lnSpc>
                <a:spcPct val="100000"/>
              </a:lnSpc>
              <a:buFont typeface="Wingdings" panose="05000000000000000000" pitchFamily="2" charset="2"/>
              <a:buChar char="ü"/>
              <a:defRPr/>
            </a:pPr>
            <a:r>
              <a:rPr sz="1600" kern="1200">
                <a:latin typeface="Georgia" panose="02040502050405020303" pitchFamily="18" charset="0"/>
              </a:rPr>
              <a:t>Age-</a:t>
            </a:r>
            <a:r>
              <a:rPr sz="1600" kern="1200" err="1">
                <a:latin typeface="Georgia" panose="02040502050405020303" pitchFamily="18" charset="0"/>
              </a:rPr>
              <a:t>int</a:t>
            </a:r>
            <a:endParaRPr sz="1600" kern="1200">
              <a:latin typeface="Georgia" panose="02040502050405020303" pitchFamily="18" charset="0"/>
            </a:endParaRPr>
          </a:p>
          <a:p>
            <a:pPr lvl="1">
              <a:lnSpc>
                <a:spcPct val="100000"/>
              </a:lnSpc>
              <a:buFont typeface="Wingdings" panose="05000000000000000000" pitchFamily="2" charset="2"/>
              <a:buChar char="ü"/>
              <a:defRPr/>
            </a:pPr>
            <a:r>
              <a:rPr sz="1600" kern="1200">
                <a:latin typeface="Georgia" panose="02040502050405020303" pitchFamily="18" charset="0"/>
              </a:rPr>
              <a:t>Sex- String</a:t>
            </a:r>
          </a:p>
          <a:p>
            <a:pPr lvl="1">
              <a:lnSpc>
                <a:spcPct val="100000"/>
              </a:lnSpc>
              <a:buFont typeface="Wingdings" panose="05000000000000000000" pitchFamily="2" charset="2"/>
              <a:buChar char="Ø"/>
              <a:defRPr/>
            </a:pPr>
            <a:endParaRPr sz="1600" kern="1200">
              <a:latin typeface="Georgia" panose="02040502050405020303" pitchFamily="18" charset="0"/>
            </a:endParaRPr>
          </a:p>
          <a:p>
            <a:pPr>
              <a:lnSpc>
                <a:spcPct val="100000"/>
              </a:lnSpc>
              <a:buFont typeface="Wingdings" panose="05000000000000000000" pitchFamily="2" charset="2"/>
              <a:buChar char="Ø"/>
              <a:defRPr/>
            </a:pPr>
            <a:r>
              <a:rPr kern="1200">
                <a:latin typeface="Georgia" panose="02040502050405020303" pitchFamily="18" charset="0"/>
              </a:rPr>
              <a:t>Create an instance of this Object and populate dummy data.</a:t>
            </a:r>
          </a:p>
          <a:p>
            <a:pPr>
              <a:lnSpc>
                <a:spcPct val="100000"/>
              </a:lnSpc>
              <a:buFont typeface="Wingdings" panose="05000000000000000000" pitchFamily="2" charset="2"/>
              <a:buChar char="Ø"/>
              <a:defRPr/>
            </a:pPr>
            <a:endParaRPr kern="1200">
              <a:latin typeface="Georgia" panose="02040502050405020303" pitchFamily="18" charset="0"/>
            </a:endParaRPr>
          </a:p>
          <a:p>
            <a:pPr>
              <a:lnSpc>
                <a:spcPct val="100000"/>
              </a:lnSpc>
              <a:buFont typeface="Wingdings" panose="05000000000000000000" pitchFamily="2" charset="2"/>
              <a:buChar char="Ø"/>
              <a:defRPr/>
            </a:pPr>
            <a:r>
              <a:rPr kern="1200">
                <a:latin typeface="Georgia" panose="02040502050405020303" pitchFamily="18" charset="0"/>
              </a:rPr>
              <a:t>Persist this Object in a file name employeedata.txt</a:t>
            </a:r>
          </a:p>
        </p:txBody>
      </p:sp>
    </p:spTree>
    <p:extLst>
      <p:ext uri="{BB962C8B-B14F-4D97-AF65-F5344CB8AC3E}">
        <p14:creationId xmlns:p14="http://schemas.microsoft.com/office/powerpoint/2010/main" val="504165030"/>
      </p:ext>
    </p:extLst>
  </p:cSld>
  <p:clrMapOvr>
    <a:masterClrMapping/>
  </p:clrMapOvr>
  <p:transition>
    <p:fade thruBlk="1"/>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altLang="en-US" sz="2800">
                <a:latin typeface="Georgia" pitchFamily="18" charset="0"/>
              </a:rPr>
              <a:t>Exercise</a:t>
            </a:r>
          </a:p>
        </p:txBody>
      </p:sp>
      <p:sp>
        <p:nvSpPr>
          <p:cNvPr id="49155" name="Rectangle 4"/>
          <p:cNvSpPr>
            <a:spLocks noGrp="1" noChangeArrowheads="1"/>
          </p:cNvSpPr>
          <p:nvPr>
            <p:ph sz="half" idx="1"/>
          </p:nvPr>
        </p:nvSpPr>
        <p:spPr>
          <a:xfrm>
            <a:off x="594629" y="1282700"/>
            <a:ext cx="6413945" cy="4648200"/>
          </a:xfrm>
        </p:spPr>
        <p:txBody>
          <a:bodyPr/>
          <a:lstStyle/>
          <a:p>
            <a:pPr algn="just">
              <a:lnSpc>
                <a:spcPct val="100000"/>
              </a:lnSpc>
              <a:buFont typeface="Wingdings" panose="05000000000000000000" pitchFamily="2" charset="2"/>
              <a:buChar char="Ø"/>
              <a:defRPr/>
            </a:pPr>
            <a:r>
              <a:rPr kern="1200">
                <a:latin typeface="Georgia" panose="02040502050405020303" pitchFamily="18" charset="0"/>
              </a:rPr>
              <a:t>Referring to previous exercise, write a program to read the employee data from employeedata.txt file and print its details</a:t>
            </a:r>
          </a:p>
        </p:txBody>
      </p:sp>
    </p:spTree>
    <p:extLst>
      <p:ext uri="{BB962C8B-B14F-4D97-AF65-F5344CB8AC3E}">
        <p14:creationId xmlns:p14="http://schemas.microsoft.com/office/powerpoint/2010/main" val="232716912"/>
      </p:ext>
    </p:extLst>
  </p:cSld>
  <p:clrMapOvr>
    <a:masterClrMapping/>
  </p:clrMapOvr>
  <p:transition>
    <p:fade thruBlk="1"/>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altLang="en-US" sz="2800">
                <a:latin typeface="Georgia" pitchFamily="18" charset="0"/>
              </a:rPr>
              <a:t>Assignment</a:t>
            </a:r>
          </a:p>
        </p:txBody>
      </p:sp>
      <p:sp>
        <p:nvSpPr>
          <p:cNvPr id="67587" name="Rectangle 3"/>
          <p:cNvSpPr>
            <a:spLocks noGrp="1" noChangeArrowheads="1"/>
          </p:cNvSpPr>
          <p:nvPr>
            <p:ph sz="half" idx="1"/>
          </p:nvPr>
        </p:nvSpPr>
        <p:spPr>
          <a:xfrm>
            <a:off x="594629" y="1282700"/>
            <a:ext cx="7429681" cy="5041900"/>
          </a:xfrm>
        </p:spPr>
        <p:txBody>
          <a:bodyPr/>
          <a:lstStyle/>
          <a:p>
            <a:pPr>
              <a:lnSpc>
                <a:spcPct val="100000"/>
              </a:lnSpc>
              <a:buFont typeface="Wingdings" panose="05000000000000000000" pitchFamily="2" charset="2"/>
              <a:buChar char="Ø"/>
              <a:defRPr/>
            </a:pPr>
            <a:r>
              <a:rPr>
                <a:latin typeface="Georgia" panose="02040502050405020303" pitchFamily="18" charset="0"/>
              </a:rPr>
              <a:t>How can we serialize static object? Write down a program to store static variables. </a:t>
            </a:r>
          </a:p>
          <a:p>
            <a:pPr>
              <a:lnSpc>
                <a:spcPct val="100000"/>
              </a:lnSpc>
              <a:buFont typeface="Wingdings" panose="05000000000000000000" pitchFamily="2" charset="2"/>
              <a:buChar char="Ø"/>
              <a:defRPr/>
            </a:pPr>
            <a:r>
              <a:rPr>
                <a:latin typeface="Georgia" panose="02040502050405020303" pitchFamily="18" charset="0"/>
              </a:rPr>
              <a:t>Hint: </a:t>
            </a:r>
            <a:r>
              <a:rPr err="1">
                <a:latin typeface="Georgia" panose="02040502050405020303" pitchFamily="18" charset="0"/>
              </a:rPr>
              <a:t>Externalizable</a:t>
            </a:r>
            <a:r>
              <a:rPr>
                <a:latin typeface="Georgia" panose="02040502050405020303" pitchFamily="18" charset="0"/>
              </a:rPr>
              <a:t> Interface</a:t>
            </a:r>
          </a:p>
        </p:txBody>
      </p:sp>
      <p:pic>
        <p:nvPicPr>
          <p:cNvPr id="122884" name="Picture 4" descr="home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4868" y="3124200"/>
            <a:ext cx="4266089"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6996588"/>
      </p:ext>
    </p:extLst>
  </p:cSld>
  <p:clrMapOvr>
    <a:masterClrMapping/>
  </p:clrMapOvr>
  <p:transition>
    <p:fade thruBlk="1"/>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Placeholder 1"/>
          <p:cNvSpPr>
            <a:spLocks noGrp="1"/>
          </p:cNvSpPr>
          <p:nvPr>
            <p:ph type="body" sz="quarter" idx="4294967295"/>
          </p:nvPr>
        </p:nvSpPr>
        <p:spPr>
          <a:xfrm>
            <a:off x="0" y="2514600"/>
            <a:ext cx="8836898" cy="1600200"/>
          </a:xfrm>
        </p:spPr>
        <p:txBody>
          <a:bodyPr anchor="b"/>
          <a:lstStyle/>
          <a:p>
            <a:pPr marL="0" indent="0">
              <a:lnSpc>
                <a:spcPct val="105000"/>
              </a:lnSpc>
              <a:spcBef>
                <a:spcPct val="10000"/>
              </a:spcBef>
              <a:spcAft>
                <a:spcPct val="10000"/>
              </a:spcAft>
              <a:buClr>
                <a:srgbClr val="F04E22"/>
              </a:buClr>
              <a:buSzTx/>
              <a:buFontTx/>
              <a:buNone/>
            </a:pPr>
            <a:r>
              <a:rPr lang="en-US" altLang="en-US" sz="3200" smtClean="0">
                <a:solidFill>
                  <a:srgbClr val="FFFFFF"/>
                </a:solidFill>
              </a:rPr>
              <a:t>Inner Classes</a:t>
            </a:r>
          </a:p>
        </p:txBody>
      </p:sp>
    </p:spTree>
    <p:extLst>
      <p:ext uri="{BB962C8B-B14F-4D97-AF65-F5344CB8AC3E}">
        <p14:creationId xmlns:p14="http://schemas.microsoft.com/office/powerpoint/2010/main" val="700172077"/>
      </p:ext>
    </p:extLst>
  </p:cSld>
  <p:clrMapOvr>
    <a:masterClrMapping/>
  </p:clrMapOvr>
  <p:transition spd="slow">
    <p:split orient="vert"/>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altLang="en-US" sz="2800">
                <a:latin typeface="Georgia" pitchFamily="18" charset="0"/>
              </a:rPr>
              <a:t>Inner Class Introduction</a:t>
            </a:r>
          </a:p>
        </p:txBody>
      </p:sp>
      <p:sp>
        <p:nvSpPr>
          <p:cNvPr id="8195" name="Rectangle 4"/>
          <p:cNvSpPr>
            <a:spLocks noGrp="1" noChangeArrowheads="1"/>
          </p:cNvSpPr>
          <p:nvPr>
            <p:ph sz="half" idx="1"/>
          </p:nvPr>
        </p:nvSpPr>
        <p:spPr>
          <a:xfrm>
            <a:off x="594629" y="1295400"/>
            <a:ext cx="10883181" cy="4648200"/>
          </a:xfrm>
        </p:spPr>
        <p:txBody>
          <a:bodyPr/>
          <a:lstStyle/>
          <a:p>
            <a:pPr marL="0" indent="0">
              <a:lnSpc>
                <a:spcPct val="100000"/>
              </a:lnSpc>
              <a:buFont typeface="Wingdings" pitchFamily="2" charset="2"/>
              <a:buNone/>
              <a:defRPr/>
            </a:pPr>
            <a:r>
              <a:rPr kern="1200">
                <a:latin typeface="Georgia" panose="02040502050405020303" pitchFamily="18" charset="0"/>
              </a:rPr>
              <a:t>An inner class is a class that is defined inside another class. Why would you want to do that? There are three reasons:</a:t>
            </a:r>
          </a:p>
          <a:p>
            <a:pPr marL="0" indent="0">
              <a:lnSpc>
                <a:spcPct val="100000"/>
              </a:lnSpc>
              <a:buFont typeface="Wingdings" pitchFamily="2" charset="2"/>
              <a:buNone/>
              <a:defRPr/>
            </a:pPr>
            <a:endParaRPr kern="1200">
              <a:latin typeface="Georgia" panose="02040502050405020303" pitchFamily="18" charset="0"/>
            </a:endParaRPr>
          </a:p>
          <a:p>
            <a:pPr>
              <a:lnSpc>
                <a:spcPct val="100000"/>
              </a:lnSpc>
              <a:buFont typeface="Wingdings" panose="05000000000000000000" pitchFamily="2" charset="2"/>
              <a:buChar char="Ø"/>
              <a:defRPr/>
            </a:pPr>
            <a:r>
              <a:rPr kern="1200">
                <a:latin typeface="Georgia" panose="02040502050405020303" pitchFamily="18" charset="0"/>
              </a:rPr>
              <a:t>Inner class methods can access the data from the scope in which they are defined—including data that would otherwise be private.</a:t>
            </a:r>
          </a:p>
          <a:p>
            <a:pPr>
              <a:lnSpc>
                <a:spcPct val="100000"/>
              </a:lnSpc>
              <a:buFont typeface="Wingdings" panose="05000000000000000000" pitchFamily="2" charset="2"/>
              <a:buChar char="Ø"/>
              <a:defRPr/>
            </a:pPr>
            <a:r>
              <a:rPr kern="1200">
                <a:latin typeface="Georgia" panose="02040502050405020303" pitchFamily="18" charset="0"/>
              </a:rPr>
              <a:t>Inner classes can be hidden from other classes in the same package.</a:t>
            </a:r>
          </a:p>
          <a:p>
            <a:pPr>
              <a:lnSpc>
                <a:spcPct val="100000"/>
              </a:lnSpc>
              <a:buFont typeface="Wingdings" panose="05000000000000000000" pitchFamily="2" charset="2"/>
              <a:buChar char="Ø"/>
              <a:defRPr/>
            </a:pPr>
            <a:r>
              <a:rPr kern="1200">
                <a:latin typeface="Georgia" panose="02040502050405020303" pitchFamily="18" charset="0"/>
              </a:rPr>
              <a:t>Anonymous inner classes are handy when you want to define callbacks without writing a lot of code.</a:t>
            </a:r>
          </a:p>
        </p:txBody>
      </p:sp>
    </p:spTree>
    <p:extLst>
      <p:ext uri="{BB962C8B-B14F-4D97-AF65-F5344CB8AC3E}">
        <p14:creationId xmlns:p14="http://schemas.microsoft.com/office/powerpoint/2010/main" val="1000932364"/>
      </p:ext>
    </p:extLst>
  </p:cSld>
  <p:clrMapOvr>
    <a:masterClrMapping/>
  </p:clrMapOvr>
  <p:transition>
    <p:fade thruBlk="1"/>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altLang="en-US" sz="2800">
                <a:latin typeface="Georgia" pitchFamily="18" charset="0"/>
              </a:rPr>
              <a:t>Inner Class Example</a:t>
            </a:r>
          </a:p>
        </p:txBody>
      </p:sp>
      <p:pic>
        <p:nvPicPr>
          <p:cNvPr id="1259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451" y="1447800"/>
            <a:ext cx="7144006" cy="2281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pic>
        <p:nvPicPr>
          <p:cNvPr id="12595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451" y="4165600"/>
            <a:ext cx="9583888" cy="185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spTree>
    <p:extLst>
      <p:ext uri="{BB962C8B-B14F-4D97-AF65-F5344CB8AC3E}">
        <p14:creationId xmlns:p14="http://schemas.microsoft.com/office/powerpoint/2010/main" val="241119660"/>
      </p:ext>
    </p:extLst>
  </p:cSld>
  <p:clrMapOvr>
    <a:masterClrMapping/>
  </p:clrMapOvr>
  <p:transition>
    <p:fade thruBlk="1"/>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altLang="en-US" sz="2800">
                <a:latin typeface="Georgia" pitchFamily="18" charset="0"/>
              </a:rPr>
              <a:t>Reference Problem</a:t>
            </a:r>
          </a:p>
        </p:txBody>
      </p:sp>
      <p:sp>
        <p:nvSpPr>
          <p:cNvPr id="22531" name="Rectangle 4"/>
          <p:cNvSpPr>
            <a:spLocks noGrp="1" noChangeArrowheads="1"/>
          </p:cNvSpPr>
          <p:nvPr>
            <p:ph sz="half" idx="1"/>
          </p:nvPr>
        </p:nvSpPr>
        <p:spPr>
          <a:xfrm>
            <a:off x="594629" y="1295400"/>
            <a:ext cx="11289475" cy="4648200"/>
          </a:xfrm>
        </p:spPr>
        <p:txBody>
          <a:bodyPr/>
          <a:lstStyle/>
          <a:p>
            <a:pPr marL="0" indent="0" algn="just">
              <a:lnSpc>
                <a:spcPct val="100000"/>
              </a:lnSpc>
              <a:buFont typeface="Wingdings" pitchFamily="2" charset="2"/>
              <a:buNone/>
              <a:defRPr/>
            </a:pPr>
            <a:r>
              <a:rPr kern="1200">
                <a:latin typeface="Georgia" panose="02040502050405020303" pitchFamily="18" charset="0"/>
              </a:rPr>
              <a:t>PROBLEM: We want to check the health of employee (employee is a person). </a:t>
            </a:r>
            <a:r>
              <a:rPr kern="1200" err="1">
                <a:latin typeface="Georgia" panose="02040502050405020303" pitchFamily="18" charset="0"/>
              </a:rPr>
              <a:t>checkHealth</a:t>
            </a:r>
            <a:r>
              <a:rPr kern="1200">
                <a:latin typeface="Georgia" panose="02040502050405020303" pitchFamily="18" charset="0"/>
              </a:rPr>
              <a:t>() method of Person class accept a </a:t>
            </a:r>
            <a:r>
              <a:rPr kern="1200" err="1">
                <a:latin typeface="Georgia" panose="02040502050405020303" pitchFamily="18" charset="0"/>
              </a:rPr>
              <a:t>HealthCheckup</a:t>
            </a:r>
            <a:r>
              <a:rPr kern="1200">
                <a:latin typeface="Georgia" panose="02040502050405020303" pitchFamily="18" charset="0"/>
              </a:rPr>
              <a:t> parameter. Different implementation of </a:t>
            </a:r>
            <a:r>
              <a:rPr kern="1200" err="1">
                <a:latin typeface="Georgia" panose="02040502050405020303" pitchFamily="18" charset="0"/>
              </a:rPr>
              <a:t>HealthCheckup</a:t>
            </a:r>
            <a:r>
              <a:rPr kern="1200">
                <a:latin typeface="Georgia" panose="02040502050405020303" pitchFamily="18" charset="0"/>
              </a:rPr>
              <a:t> interface can define different way of health check. Solve the problem by having a checkup method in the Employee class.</a:t>
            </a:r>
          </a:p>
          <a:p>
            <a:pPr marL="0" indent="0" algn="just">
              <a:buFont typeface="Wingdings" pitchFamily="2" charset="2"/>
              <a:buNone/>
              <a:defRPr/>
            </a:pPr>
            <a:endParaRPr>
              <a:latin typeface="Georgia" panose="02040502050405020303" pitchFamily="18" charset="0"/>
            </a:endParaRPr>
          </a:p>
        </p:txBody>
      </p:sp>
      <p:pic>
        <p:nvPicPr>
          <p:cNvPr id="1269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694" y="3571877"/>
            <a:ext cx="4308411"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pic>
        <p:nvPicPr>
          <p:cNvPr id="1269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8679" y="2790828"/>
            <a:ext cx="6547261" cy="300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sp>
        <p:nvSpPr>
          <p:cNvPr id="126982" name="Freeform 1"/>
          <p:cNvSpPr>
            <a:spLocks/>
          </p:cNvSpPr>
          <p:nvPr/>
        </p:nvSpPr>
        <p:spPr bwMode="auto">
          <a:xfrm>
            <a:off x="3002771" y="3082926"/>
            <a:ext cx="6073251" cy="369332"/>
          </a:xfrm>
          <a:custGeom>
            <a:avLst/>
            <a:gdLst>
              <a:gd name="T0" fmla="*/ 72410 w 4556305"/>
              <a:gd name="T1" fmla="*/ 487232 h 938044"/>
              <a:gd name="T2" fmla="*/ 612027 w 4556305"/>
              <a:gd name="T3" fmla="*/ 12647 h 938044"/>
              <a:gd name="T4" fmla="*/ 4554505 w 4556305"/>
              <a:gd name="T5" fmla="*/ 939734 h 938044"/>
              <a:gd name="T6" fmla="*/ 0 60000 65536"/>
              <a:gd name="T7" fmla="*/ 0 60000 65536"/>
              <a:gd name="T8" fmla="*/ 0 60000 65536"/>
            </a:gdLst>
            <a:ahLst/>
            <a:cxnLst>
              <a:cxn ang="T6">
                <a:pos x="T0" y="T1"/>
              </a:cxn>
              <a:cxn ang="T7">
                <a:pos x="T2" y="T3"/>
              </a:cxn>
              <a:cxn ang="T8">
                <a:pos x="T4" y="T5"/>
              </a:cxn>
            </a:cxnLst>
            <a:rect l="0" t="0" r="r" b="b"/>
            <a:pathLst>
              <a:path w="4556305" h="938044">
                <a:moveTo>
                  <a:pt x="72440" y="486352"/>
                </a:moveTo>
                <a:cubicBezTo>
                  <a:pt x="-31302" y="211848"/>
                  <a:pt x="-135044" y="-62655"/>
                  <a:pt x="612267" y="12627"/>
                </a:cubicBezTo>
                <a:cubicBezTo>
                  <a:pt x="1359578" y="87909"/>
                  <a:pt x="2957941" y="512976"/>
                  <a:pt x="4556305" y="938044"/>
                </a:cubicBezTo>
              </a:path>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txBody>
          <a:bodyPr>
            <a:spAutoFit/>
          </a:bodyPr>
          <a:lstStyle/>
          <a:p>
            <a:endParaRPr lang="en-US"/>
          </a:p>
        </p:txBody>
      </p:sp>
    </p:spTree>
    <p:extLst>
      <p:ext uri="{BB962C8B-B14F-4D97-AF65-F5344CB8AC3E}">
        <p14:creationId xmlns:p14="http://schemas.microsoft.com/office/powerpoint/2010/main" val="267964527"/>
      </p:ext>
    </p:extLst>
  </p:cSld>
  <p:clrMapOvr>
    <a:masterClrMapping/>
  </p:clrMapOvr>
  <p:transition>
    <p:fade thruBlk="1"/>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altLang="en-US"/>
              <a:t>Solution with private inner class</a:t>
            </a:r>
          </a:p>
        </p:txBody>
      </p:sp>
      <p:pic>
        <p:nvPicPr>
          <p:cNvPr id="12800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88" y="1143000"/>
            <a:ext cx="9141619" cy="4960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spTree>
    <p:extLst>
      <p:ext uri="{BB962C8B-B14F-4D97-AF65-F5344CB8AC3E}">
        <p14:creationId xmlns:p14="http://schemas.microsoft.com/office/powerpoint/2010/main" val="1382480424"/>
      </p:ext>
    </p:extLst>
  </p:cSld>
  <p:clrMapOvr>
    <a:masterClrMapping/>
  </p:clrMapOvr>
  <p:transition>
    <p:fade thruBlk="1"/>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altLang="en-US" sz="2800">
                <a:latin typeface="Georgia" pitchFamily="18" charset="0"/>
              </a:rPr>
              <a:t>Solution with local inner class</a:t>
            </a:r>
          </a:p>
        </p:txBody>
      </p:sp>
      <p:pic>
        <p:nvPicPr>
          <p:cNvPr id="12902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88" y="1557338"/>
            <a:ext cx="9389205" cy="4621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spTree>
    <p:extLst>
      <p:ext uri="{BB962C8B-B14F-4D97-AF65-F5344CB8AC3E}">
        <p14:creationId xmlns:p14="http://schemas.microsoft.com/office/powerpoint/2010/main" val="2415445069"/>
      </p:ext>
    </p:extLst>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smtClean="0"/>
              <a:t>Final Variable Initialization</a:t>
            </a:r>
          </a:p>
        </p:txBody>
      </p:sp>
      <p:sp>
        <p:nvSpPr>
          <p:cNvPr id="3" name="Content Placeholder 2"/>
          <p:cNvSpPr>
            <a:spLocks noGrp="1"/>
          </p:cNvSpPr>
          <p:nvPr>
            <p:ph sz="quarter" idx="10"/>
          </p:nvPr>
        </p:nvSpPr>
        <p:spPr/>
        <p:txBody>
          <a:bodyPr/>
          <a:lstStyle/>
          <a:p>
            <a:pPr>
              <a:defRPr/>
            </a:pPr>
            <a:r>
              <a:rPr lang="en-US" dirty="0" smtClean="0"/>
              <a:t>Final variable can be initialized only at two places-</a:t>
            </a:r>
          </a:p>
          <a:p>
            <a:pPr lvl="1">
              <a:defRPr/>
            </a:pPr>
            <a:r>
              <a:rPr lang="en-US" dirty="0" smtClean="0"/>
              <a:t>At the time of variable declaration.</a:t>
            </a:r>
          </a:p>
          <a:p>
            <a:pPr lvl="1">
              <a:defRPr/>
            </a:pPr>
            <a:r>
              <a:rPr lang="en-US" dirty="0" smtClean="0"/>
              <a:t>Inside the constructor.</a:t>
            </a:r>
          </a:p>
          <a:p>
            <a:pPr lvl="1">
              <a:buFont typeface="Wingdings" panose="05000000000000000000" pitchFamily="2" charset="2"/>
              <a:buChar char="Ø"/>
              <a:defRPr/>
            </a:pPr>
            <a:endParaRPr lang="en-US" dirty="0" smtClean="0"/>
          </a:p>
          <a:p>
            <a:pPr lvl="1">
              <a:buFont typeface="Wingdings" panose="05000000000000000000" pitchFamily="2" charset="2"/>
              <a:buChar char="Ø"/>
              <a:defRPr/>
            </a:pPr>
            <a:r>
              <a:rPr lang="en-US" dirty="0" smtClean="0"/>
              <a:t>Note: </a:t>
            </a:r>
            <a:r>
              <a:rPr lang="en-US" dirty="0" smtClean="0">
                <a:solidFill>
                  <a:schemeClr val="accent1">
                    <a:lumMod val="60000"/>
                    <a:lumOff val="40000"/>
                  </a:schemeClr>
                </a:solidFill>
              </a:rPr>
              <a:t>Static Final</a:t>
            </a:r>
            <a:r>
              <a:rPr lang="en-US" dirty="0" smtClean="0"/>
              <a:t> variables must be assigned at the time of declaration. Else it will give you compile time error.</a:t>
            </a:r>
          </a:p>
          <a:p>
            <a:pPr lvl="1">
              <a:buFont typeface="Wingdings" panose="05000000000000000000" pitchFamily="2" charset="2"/>
              <a:buChar char="Ø"/>
              <a:defRPr/>
            </a:pPr>
            <a:endParaRPr lang="en-US" dirty="0"/>
          </a:p>
          <a:p>
            <a:pPr lvl="1">
              <a:buFont typeface="Wingdings" panose="05000000000000000000" pitchFamily="2" charset="2"/>
              <a:buChar char="Ø"/>
              <a:defRPr/>
            </a:pPr>
            <a:endParaRPr lang="en-US" dirty="0" smtClean="0"/>
          </a:p>
          <a:p>
            <a:pPr lvl="1">
              <a:buFont typeface="Wingdings" panose="05000000000000000000" pitchFamily="2" charset="2"/>
              <a:buChar char="Ø"/>
              <a:defRPr/>
            </a:pPr>
            <a:endParaRPr lang="en-US" dirty="0"/>
          </a:p>
          <a:p>
            <a:pPr lvl="1">
              <a:buFont typeface="Wingdings" panose="05000000000000000000" pitchFamily="2" charset="2"/>
              <a:buChar char="Ø"/>
              <a:defRPr/>
            </a:pPr>
            <a:endParaRPr lang="en-US" dirty="0" smtClean="0"/>
          </a:p>
          <a:p>
            <a:pPr lvl="1">
              <a:buFont typeface="Wingdings" panose="05000000000000000000" pitchFamily="2" charset="2"/>
              <a:buChar char="Ø"/>
              <a:defRPr/>
            </a:pPr>
            <a:endParaRPr lang="en-US" dirty="0"/>
          </a:p>
          <a:p>
            <a:pPr lvl="1">
              <a:buFont typeface="Wingdings" panose="05000000000000000000" pitchFamily="2" charset="2"/>
              <a:buChar char="Ø"/>
              <a:defRPr/>
            </a:pPr>
            <a:endParaRPr lang="en-US" dirty="0" smtClean="0"/>
          </a:p>
          <a:p>
            <a:pPr lvl="1">
              <a:buFont typeface="Wingdings" panose="05000000000000000000" pitchFamily="2" charset="2"/>
              <a:buChar char="Ø"/>
              <a:defRPr/>
            </a:pPr>
            <a:endParaRPr lang="en-US" dirty="0"/>
          </a:p>
          <a:p>
            <a:pPr lvl="1">
              <a:buFont typeface="Wingdings" panose="05000000000000000000" pitchFamily="2" charset="2"/>
              <a:buChar char="Ø"/>
              <a:defRPr/>
            </a:pPr>
            <a:endParaRPr lang="en-US" dirty="0" smtClean="0"/>
          </a:p>
          <a:p>
            <a:pPr lvl="1">
              <a:buFont typeface="Wingdings" panose="05000000000000000000" pitchFamily="2" charset="2"/>
              <a:buChar char="Ø"/>
              <a:defRPr/>
            </a:pPr>
            <a:r>
              <a:rPr lang="en-US" dirty="0" smtClean="0"/>
              <a:t>See how finalVar1 is initialized in constructor and finalVar2 is initialized at the time of declaration.</a:t>
            </a:r>
          </a:p>
          <a:p>
            <a:pPr lvl="1">
              <a:buFont typeface="Wingdings" panose="05000000000000000000" pitchFamily="2" charset="2"/>
              <a:buChar char="Ø"/>
              <a:defRPr/>
            </a:pPr>
            <a:r>
              <a:rPr lang="en-US" dirty="0" smtClean="0"/>
              <a:t>Try not to initialize finalStaticVar3 at the time of declaration (put it in constructor) and it will give compiler error.</a:t>
            </a:r>
          </a:p>
          <a:p>
            <a:pPr lvl="1">
              <a:buFont typeface="Wingdings" panose="05000000000000000000" pitchFamily="2" charset="2"/>
              <a:buChar char="Ø"/>
              <a:defRPr/>
            </a:pPr>
            <a:endParaRPr lang="en-US" dirty="0"/>
          </a:p>
          <a:p>
            <a:pPr marL="233362" lvl="1" indent="0">
              <a:buFont typeface="Wingdings" panose="05000000000000000000" pitchFamily="2" charset="2"/>
              <a:buNone/>
              <a:defRPr/>
            </a:pPr>
            <a:endParaRPr lang="en-US" dirty="0" smtClean="0"/>
          </a:p>
        </p:txBody>
      </p:sp>
      <p:pic>
        <p:nvPicPr>
          <p:cNvPr id="194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9341" y="2641601"/>
            <a:ext cx="6030929"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0952472"/>
      </p:ext>
    </p:extLst>
  </p:cSld>
  <p:clrMapOvr>
    <a:masterClrMapping/>
  </p:clrMapOvr>
  <p:transition>
    <p:fade thruBlk="1"/>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altLang="en-US" sz="2800">
                <a:latin typeface="Georgia" pitchFamily="18" charset="0"/>
              </a:rPr>
              <a:t>Local Inner Class</a:t>
            </a:r>
          </a:p>
        </p:txBody>
      </p:sp>
      <p:sp>
        <p:nvSpPr>
          <p:cNvPr id="25603" name="Rectangle 4"/>
          <p:cNvSpPr>
            <a:spLocks noGrp="1" noChangeArrowheads="1"/>
          </p:cNvSpPr>
          <p:nvPr>
            <p:ph sz="half" idx="1"/>
          </p:nvPr>
        </p:nvSpPr>
        <p:spPr>
          <a:xfrm>
            <a:off x="594629" y="1295400"/>
            <a:ext cx="10883181" cy="4648200"/>
          </a:xfrm>
        </p:spPr>
        <p:txBody>
          <a:bodyPr/>
          <a:lstStyle/>
          <a:p>
            <a:pPr>
              <a:lnSpc>
                <a:spcPct val="100000"/>
              </a:lnSpc>
              <a:buFont typeface="Wingdings" panose="05000000000000000000" pitchFamily="2" charset="2"/>
              <a:buChar char="Ø"/>
              <a:defRPr/>
            </a:pPr>
            <a:r>
              <a:rPr kern="1200">
                <a:latin typeface="Georgia" panose="02040502050405020303" pitchFamily="18" charset="0"/>
              </a:rPr>
              <a:t>If you find that an inner class is required in a method call only, you can define that class in the method itself.</a:t>
            </a:r>
          </a:p>
          <a:p>
            <a:pPr>
              <a:lnSpc>
                <a:spcPct val="100000"/>
              </a:lnSpc>
              <a:buFont typeface="Wingdings" panose="05000000000000000000" pitchFamily="2" charset="2"/>
              <a:buChar char="Ø"/>
              <a:defRPr/>
            </a:pPr>
            <a:r>
              <a:rPr kern="1200">
                <a:latin typeface="Georgia" panose="02040502050405020303" pitchFamily="18" charset="0"/>
              </a:rPr>
              <a:t>Local classes are never declared with an access </a:t>
            </a:r>
            <a:r>
              <a:rPr kern="1200" err="1">
                <a:latin typeface="Georgia" panose="02040502050405020303" pitchFamily="18" charset="0"/>
              </a:rPr>
              <a:t>specifier</a:t>
            </a:r>
            <a:r>
              <a:rPr kern="1200">
                <a:latin typeface="Georgia" panose="02040502050405020303" pitchFamily="18" charset="0"/>
              </a:rPr>
              <a:t> (that is, public or private). </a:t>
            </a:r>
          </a:p>
          <a:p>
            <a:pPr>
              <a:lnSpc>
                <a:spcPct val="100000"/>
              </a:lnSpc>
              <a:buFont typeface="Wingdings" panose="05000000000000000000" pitchFamily="2" charset="2"/>
              <a:buChar char="Ø"/>
              <a:defRPr/>
            </a:pPr>
            <a:r>
              <a:rPr kern="1200">
                <a:latin typeface="Georgia" panose="02040502050405020303" pitchFamily="18" charset="0"/>
              </a:rPr>
              <a:t>Their scope is always restricted to the block in which they are declared.</a:t>
            </a:r>
          </a:p>
          <a:p>
            <a:pPr>
              <a:lnSpc>
                <a:spcPct val="100000"/>
              </a:lnSpc>
              <a:buFont typeface="Wingdings" panose="05000000000000000000" pitchFamily="2" charset="2"/>
              <a:buChar char="Ø"/>
              <a:defRPr/>
            </a:pPr>
            <a:r>
              <a:rPr kern="1200">
                <a:latin typeface="Georgia" panose="02040502050405020303" pitchFamily="18" charset="0"/>
              </a:rPr>
              <a:t>Local classes have a great advantage: they are completely hidden from the outside world—not even other code in the _04Employee class (see previous slide) can access them.</a:t>
            </a:r>
          </a:p>
          <a:p>
            <a:pPr>
              <a:lnSpc>
                <a:spcPct val="100000"/>
              </a:lnSpc>
              <a:buFont typeface="Wingdings" panose="05000000000000000000" pitchFamily="2" charset="2"/>
              <a:buChar char="Ø"/>
              <a:defRPr/>
            </a:pPr>
            <a:r>
              <a:rPr kern="1200">
                <a:latin typeface="Georgia" panose="02040502050405020303" pitchFamily="18" charset="0"/>
              </a:rPr>
              <a:t>Local inner class can access final local variables. Non final local variables can not be accessed by the inner class. WHY??</a:t>
            </a:r>
          </a:p>
        </p:txBody>
      </p:sp>
    </p:spTree>
    <p:extLst>
      <p:ext uri="{BB962C8B-B14F-4D97-AF65-F5344CB8AC3E}">
        <p14:creationId xmlns:p14="http://schemas.microsoft.com/office/powerpoint/2010/main" val="4200547995"/>
      </p:ext>
    </p:extLst>
  </p:cSld>
  <p:clrMapOvr>
    <a:masterClrMapping/>
  </p:clrMapOvr>
  <p:transition>
    <p:fade thruBlk="1"/>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altLang="en-US" sz="2800">
                <a:latin typeface="Georgia" pitchFamily="18" charset="0"/>
              </a:rPr>
              <a:t>Solution with anonymous inner class</a:t>
            </a:r>
          </a:p>
        </p:txBody>
      </p:sp>
      <p:pic>
        <p:nvPicPr>
          <p:cNvPr id="1310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43" y="1295400"/>
            <a:ext cx="10436681"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spTree>
    <p:extLst>
      <p:ext uri="{BB962C8B-B14F-4D97-AF65-F5344CB8AC3E}">
        <p14:creationId xmlns:p14="http://schemas.microsoft.com/office/powerpoint/2010/main" val="260468722"/>
      </p:ext>
    </p:extLst>
  </p:cSld>
  <p:clrMapOvr>
    <a:masterClrMapping/>
  </p:clrMapOvr>
  <p:transition>
    <p:fade thruBlk="1"/>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altLang="en-US" sz="2800">
                <a:latin typeface="Georgia" pitchFamily="18" charset="0"/>
              </a:rPr>
              <a:t>Anonymous Inner Class</a:t>
            </a:r>
          </a:p>
        </p:txBody>
      </p:sp>
      <p:sp>
        <p:nvSpPr>
          <p:cNvPr id="8195" name="Rectangle 4"/>
          <p:cNvSpPr>
            <a:spLocks noGrp="1" noChangeArrowheads="1"/>
          </p:cNvSpPr>
          <p:nvPr>
            <p:ph sz="half" idx="1"/>
          </p:nvPr>
        </p:nvSpPr>
        <p:spPr>
          <a:xfrm>
            <a:off x="594629" y="1295400"/>
            <a:ext cx="10883181" cy="4648200"/>
          </a:xfrm>
        </p:spPr>
        <p:txBody>
          <a:bodyPr/>
          <a:lstStyle/>
          <a:p>
            <a:pPr>
              <a:lnSpc>
                <a:spcPct val="100000"/>
              </a:lnSpc>
              <a:buFont typeface="Wingdings" panose="05000000000000000000" pitchFamily="2" charset="2"/>
              <a:buChar char="Ø"/>
              <a:defRPr/>
            </a:pPr>
            <a:r>
              <a:rPr kern="1200">
                <a:latin typeface="Georgia" panose="02040502050405020303" pitchFamily="18" charset="0"/>
              </a:rPr>
              <a:t>When using local inner classes, you can often go a step further. If you want to make only a single object of this class, you don’t even need to give the class a name.</a:t>
            </a:r>
          </a:p>
          <a:p>
            <a:pPr>
              <a:lnSpc>
                <a:spcPct val="100000"/>
              </a:lnSpc>
              <a:buFont typeface="Wingdings" panose="05000000000000000000" pitchFamily="2" charset="2"/>
              <a:buChar char="Ø"/>
              <a:defRPr/>
            </a:pPr>
            <a:r>
              <a:rPr kern="1200">
                <a:latin typeface="Georgia" panose="02040502050405020303" pitchFamily="18" charset="0"/>
              </a:rPr>
              <a:t>Such a class is called an anonymous inner class. </a:t>
            </a:r>
          </a:p>
          <a:p>
            <a:pPr>
              <a:lnSpc>
                <a:spcPct val="100000"/>
              </a:lnSpc>
              <a:buFont typeface="Wingdings" panose="05000000000000000000" pitchFamily="2" charset="2"/>
              <a:buChar char="Ø"/>
              <a:defRPr/>
            </a:pPr>
            <a:r>
              <a:rPr kern="1200">
                <a:latin typeface="Georgia" panose="02040502050405020303" pitchFamily="18" charset="0"/>
              </a:rPr>
              <a:t>An anonymous inner class cannot have constructors because the name of a constructor must be the same as the name of a class, and the class has no name.</a:t>
            </a:r>
          </a:p>
          <a:p>
            <a:pPr>
              <a:lnSpc>
                <a:spcPct val="100000"/>
              </a:lnSpc>
              <a:buFont typeface="Wingdings" panose="05000000000000000000" pitchFamily="2" charset="2"/>
              <a:buChar char="Ø"/>
              <a:defRPr/>
            </a:pPr>
            <a:r>
              <a:rPr kern="1200">
                <a:latin typeface="Georgia" panose="02040502050405020303" pitchFamily="18" charset="0"/>
              </a:rPr>
              <a:t>In particular, whenever an inner class implements an interface, it cannot have any construction parameters. Nevertheless, you must supply a set of parentheses as in</a:t>
            </a:r>
          </a:p>
          <a:p>
            <a:pPr>
              <a:lnSpc>
                <a:spcPct val="100000"/>
              </a:lnSpc>
              <a:defRPr/>
            </a:pPr>
            <a:endParaRPr sz="1800" kern="1200"/>
          </a:p>
          <a:p>
            <a:pPr marL="0" indent="0">
              <a:buFont typeface="Wingdings" pitchFamily="2" charset="2"/>
              <a:buNone/>
              <a:defRPr/>
            </a:pPr>
            <a:r>
              <a:rPr/>
              <a:t>	</a:t>
            </a:r>
            <a:r>
              <a:rPr>
                <a:solidFill>
                  <a:srgbClr val="FF0000"/>
                </a:solidFill>
              </a:rPr>
              <a:t>new </a:t>
            </a:r>
            <a:r>
              <a:rPr i="1" err="1">
                <a:solidFill>
                  <a:srgbClr val="FF0000"/>
                </a:solidFill>
              </a:rPr>
              <a:t>InterfaceType</a:t>
            </a:r>
            <a:r>
              <a:rPr>
                <a:solidFill>
                  <a:srgbClr val="FF0000"/>
                </a:solidFill>
              </a:rPr>
              <a:t>()</a:t>
            </a:r>
          </a:p>
          <a:p>
            <a:pPr marL="0" indent="0">
              <a:buFont typeface="Wingdings" pitchFamily="2" charset="2"/>
              <a:buNone/>
              <a:defRPr/>
            </a:pPr>
            <a:r>
              <a:rPr>
                <a:solidFill>
                  <a:srgbClr val="FF0000"/>
                </a:solidFill>
              </a:rPr>
              <a:t>	{</a:t>
            </a:r>
          </a:p>
          <a:p>
            <a:pPr marL="0" indent="0">
              <a:buFont typeface="Wingdings" pitchFamily="2" charset="2"/>
              <a:buNone/>
              <a:defRPr/>
            </a:pPr>
            <a:r>
              <a:rPr i="1">
                <a:solidFill>
                  <a:srgbClr val="FF0000"/>
                </a:solidFill>
              </a:rPr>
              <a:t>		methods and data</a:t>
            </a:r>
          </a:p>
          <a:p>
            <a:pPr marL="0" indent="0">
              <a:buFont typeface="Wingdings" pitchFamily="2" charset="2"/>
              <a:buNone/>
              <a:defRPr/>
            </a:pPr>
            <a:r>
              <a:rPr>
                <a:solidFill>
                  <a:srgbClr val="FF0000"/>
                </a:solidFill>
              </a:rPr>
              <a:t>	}</a:t>
            </a:r>
          </a:p>
        </p:txBody>
      </p:sp>
    </p:spTree>
    <p:extLst>
      <p:ext uri="{BB962C8B-B14F-4D97-AF65-F5344CB8AC3E}">
        <p14:creationId xmlns:p14="http://schemas.microsoft.com/office/powerpoint/2010/main" val="1551237281"/>
      </p:ext>
    </p:extLst>
  </p:cSld>
  <p:clrMapOvr>
    <a:masterClrMapping/>
  </p:clrMapOvr>
  <p:transition>
    <p:fade thruBlk="1"/>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altLang="en-US" sz="2800">
                <a:latin typeface="Georgia" pitchFamily="18" charset="0"/>
              </a:rPr>
              <a:t>Exercise</a:t>
            </a:r>
          </a:p>
        </p:txBody>
      </p:sp>
      <p:sp>
        <p:nvSpPr>
          <p:cNvPr id="37891" name="Rectangle 3"/>
          <p:cNvSpPr>
            <a:spLocks noGrp="1" noChangeArrowheads="1"/>
          </p:cNvSpPr>
          <p:nvPr>
            <p:ph sz="half" idx="1"/>
          </p:nvPr>
        </p:nvSpPr>
        <p:spPr>
          <a:xfrm>
            <a:off x="594629" y="1282700"/>
            <a:ext cx="10070593" cy="4648200"/>
          </a:xfrm>
        </p:spPr>
        <p:txBody>
          <a:bodyPr/>
          <a:lstStyle/>
          <a:p>
            <a:pPr>
              <a:lnSpc>
                <a:spcPct val="100000"/>
              </a:lnSpc>
              <a:buFont typeface="Wingdings" panose="05000000000000000000" pitchFamily="2" charset="2"/>
              <a:buChar char="Ø"/>
              <a:defRPr/>
            </a:pPr>
            <a:r>
              <a:rPr kern="1200">
                <a:latin typeface="Georgia" panose="02040502050405020303" pitchFamily="18" charset="0"/>
              </a:rPr>
              <a:t>Pair is a class having 2 integer values.</a:t>
            </a:r>
          </a:p>
          <a:p>
            <a:pPr>
              <a:lnSpc>
                <a:spcPct val="100000"/>
              </a:lnSpc>
              <a:buFont typeface="Wingdings" panose="05000000000000000000" pitchFamily="2" charset="2"/>
              <a:buChar char="Ø"/>
              <a:defRPr/>
            </a:pPr>
            <a:r>
              <a:rPr kern="1200" err="1">
                <a:latin typeface="Georgia" panose="02040502050405020303" pitchFamily="18" charset="0"/>
              </a:rPr>
              <a:t>PairOperationInterface</a:t>
            </a:r>
            <a:r>
              <a:rPr kern="1200">
                <a:latin typeface="Georgia" panose="02040502050405020303" pitchFamily="18" charset="0"/>
              </a:rPr>
              <a:t> is an interface having a method</a:t>
            </a:r>
          </a:p>
          <a:p>
            <a:pPr marL="233362" lvl="1" indent="0">
              <a:lnSpc>
                <a:spcPct val="100000"/>
              </a:lnSpc>
              <a:buFont typeface="Courier New" pitchFamily="49" charset="0"/>
              <a:buNone/>
              <a:defRPr/>
            </a:pPr>
            <a:r>
              <a:rPr sz="1600" kern="1200">
                <a:latin typeface="Georgia" panose="02040502050405020303" pitchFamily="18" charset="0"/>
              </a:rPr>
              <a:t>Pair </a:t>
            </a:r>
            <a:r>
              <a:rPr sz="1600" kern="1200" err="1">
                <a:latin typeface="Georgia" panose="02040502050405020303" pitchFamily="18" charset="0"/>
              </a:rPr>
              <a:t>executeOperation</a:t>
            </a:r>
            <a:r>
              <a:rPr sz="1600" kern="1200">
                <a:latin typeface="Georgia" panose="02040502050405020303" pitchFamily="18" charset="0"/>
              </a:rPr>
              <a:t>();</a:t>
            </a:r>
          </a:p>
          <a:p>
            <a:pPr>
              <a:lnSpc>
                <a:spcPct val="100000"/>
              </a:lnSpc>
              <a:buFont typeface="Wingdings" panose="05000000000000000000" pitchFamily="2" charset="2"/>
              <a:buChar char="Ø"/>
              <a:defRPr/>
            </a:pPr>
            <a:r>
              <a:rPr kern="1200" err="1">
                <a:latin typeface="Georgia" panose="02040502050405020303" pitchFamily="18" charset="0"/>
              </a:rPr>
              <a:t>PairOperation</a:t>
            </a:r>
            <a:r>
              <a:rPr kern="1200">
                <a:latin typeface="Georgia" panose="02040502050405020303" pitchFamily="18" charset="0"/>
              </a:rPr>
              <a:t> is an abstract class having a method </a:t>
            </a:r>
          </a:p>
          <a:p>
            <a:pPr marL="0" indent="0">
              <a:lnSpc>
                <a:spcPct val="100000"/>
              </a:lnSpc>
              <a:buFont typeface="Arial" pitchFamily="34" charset="0"/>
              <a:buNone/>
              <a:defRPr/>
            </a:pPr>
            <a:r>
              <a:rPr kern="1200">
                <a:latin typeface="Georgia" panose="02040502050405020303" pitchFamily="18" charset="0"/>
              </a:rPr>
              <a:t>	public Pair </a:t>
            </a:r>
            <a:r>
              <a:rPr kern="1200" err="1">
                <a:latin typeface="Georgia" panose="02040502050405020303" pitchFamily="18" charset="0"/>
              </a:rPr>
              <a:t>operte</a:t>
            </a:r>
            <a:r>
              <a:rPr kern="1200">
                <a:latin typeface="Georgia" panose="02040502050405020303" pitchFamily="18" charset="0"/>
              </a:rPr>
              <a:t>(</a:t>
            </a:r>
            <a:r>
              <a:rPr kern="1200" err="1">
                <a:latin typeface="Georgia" panose="02040502050405020303" pitchFamily="18" charset="0"/>
              </a:rPr>
              <a:t>PairOperationInterface</a:t>
            </a:r>
            <a:r>
              <a:rPr kern="1200">
                <a:latin typeface="Georgia" panose="02040502050405020303" pitchFamily="18" charset="0"/>
              </a:rPr>
              <a:t> </a:t>
            </a:r>
            <a:r>
              <a:rPr kern="1200" err="1">
                <a:latin typeface="Georgia" panose="02040502050405020303" pitchFamily="18" charset="0"/>
              </a:rPr>
              <a:t>obj</a:t>
            </a:r>
            <a:r>
              <a:rPr kern="1200">
                <a:latin typeface="Georgia" panose="02040502050405020303" pitchFamily="18" charset="0"/>
              </a:rPr>
              <a:t>){</a:t>
            </a:r>
          </a:p>
          <a:p>
            <a:pPr marL="0" indent="0">
              <a:lnSpc>
                <a:spcPct val="100000"/>
              </a:lnSpc>
              <a:buFont typeface="Arial" pitchFamily="34" charset="0"/>
              <a:buNone/>
              <a:defRPr/>
            </a:pPr>
            <a:r>
              <a:rPr kern="1200">
                <a:latin typeface="Georgia" panose="02040502050405020303" pitchFamily="18" charset="0"/>
              </a:rPr>
              <a:t>		return </a:t>
            </a:r>
            <a:r>
              <a:rPr kern="1200" err="1">
                <a:latin typeface="Georgia" panose="02040502050405020303" pitchFamily="18" charset="0"/>
              </a:rPr>
              <a:t>obj.executeOperation</a:t>
            </a:r>
            <a:r>
              <a:rPr kern="1200">
                <a:latin typeface="Georgia" panose="02040502050405020303" pitchFamily="18" charset="0"/>
              </a:rPr>
              <a:t>();</a:t>
            </a:r>
          </a:p>
          <a:p>
            <a:pPr marL="0" indent="0">
              <a:lnSpc>
                <a:spcPct val="100000"/>
              </a:lnSpc>
              <a:buFont typeface="Arial" pitchFamily="34" charset="0"/>
              <a:buNone/>
              <a:defRPr/>
            </a:pPr>
            <a:r>
              <a:rPr kern="1200">
                <a:latin typeface="Georgia" panose="02040502050405020303" pitchFamily="18" charset="0"/>
              </a:rPr>
              <a:t>	}</a:t>
            </a:r>
          </a:p>
          <a:p>
            <a:pPr>
              <a:lnSpc>
                <a:spcPct val="100000"/>
              </a:lnSpc>
              <a:buFont typeface="Wingdings" panose="05000000000000000000" pitchFamily="2" charset="2"/>
              <a:buChar char="Ø"/>
              <a:defRPr/>
            </a:pPr>
            <a:r>
              <a:rPr kern="1200">
                <a:latin typeface="Georgia" panose="02040502050405020303" pitchFamily="18" charset="0"/>
              </a:rPr>
              <a:t>Create a class which extends </a:t>
            </a:r>
            <a:r>
              <a:rPr kern="1200" err="1">
                <a:latin typeface="Georgia" panose="02040502050405020303" pitchFamily="18" charset="0"/>
              </a:rPr>
              <a:t>PairOperation</a:t>
            </a:r>
            <a:r>
              <a:rPr kern="1200">
                <a:latin typeface="Georgia" panose="02040502050405020303" pitchFamily="18" charset="0"/>
              </a:rPr>
              <a:t> and have an array of integer.</a:t>
            </a:r>
          </a:p>
          <a:p>
            <a:pPr>
              <a:lnSpc>
                <a:spcPct val="100000"/>
              </a:lnSpc>
              <a:buFont typeface="Wingdings" panose="05000000000000000000" pitchFamily="2" charset="2"/>
              <a:buChar char="Ø"/>
              <a:defRPr/>
            </a:pPr>
            <a:r>
              <a:rPr kern="1200">
                <a:latin typeface="Georgia" panose="02040502050405020303" pitchFamily="18" charset="0"/>
              </a:rPr>
              <a:t>You need to add a method which returns a pair of minimum and maximum using inner class concept.</a:t>
            </a:r>
          </a:p>
          <a:p>
            <a:pPr marL="0" indent="0">
              <a:buFont typeface="Wingdings" pitchFamily="2" charset="2"/>
              <a:buNone/>
              <a:defRPr/>
            </a:pPr>
            <a:r>
              <a:rPr/>
              <a:t>	</a:t>
            </a:r>
          </a:p>
        </p:txBody>
      </p:sp>
    </p:spTree>
    <p:extLst>
      <p:ext uri="{BB962C8B-B14F-4D97-AF65-F5344CB8AC3E}">
        <p14:creationId xmlns:p14="http://schemas.microsoft.com/office/powerpoint/2010/main" val="2582255493"/>
      </p:ext>
    </p:extLst>
  </p:cSld>
  <p:clrMapOvr>
    <a:masterClrMapping/>
  </p:clrMapOvr>
  <p:transition>
    <p:fade thruBlk="1"/>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altLang="en-US" sz="2800">
                <a:latin typeface="Georgia" pitchFamily="18" charset="0"/>
              </a:rPr>
              <a:t>Static Inner Class</a:t>
            </a:r>
          </a:p>
        </p:txBody>
      </p:sp>
      <p:sp>
        <p:nvSpPr>
          <p:cNvPr id="134147" name="Rectangle 3"/>
          <p:cNvSpPr txBox="1">
            <a:spLocks noChangeArrowheads="1"/>
          </p:cNvSpPr>
          <p:nvPr/>
        </p:nvSpPr>
        <p:spPr bwMode="auto">
          <a:xfrm>
            <a:off x="594629" y="1282700"/>
            <a:ext cx="1098475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45714" rIns="45720" bIns="45714"/>
          <a:lstStyle>
            <a:lvl1pPr marL="285750" indent="-285750"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just">
              <a:lnSpc>
                <a:spcPct val="100000"/>
              </a:lnSpc>
            </a:pPr>
            <a:r>
              <a:rPr lang="en-US" altLang="en-US">
                <a:solidFill>
                  <a:srgbClr val="132628"/>
                </a:solidFill>
              </a:rPr>
              <a:t>Occasionally, you want to use an inner class simply to hide one class inside  another, but you don’t need the inner class to have a reference to the outer class object. </a:t>
            </a:r>
          </a:p>
          <a:p>
            <a:pPr algn="just">
              <a:lnSpc>
                <a:spcPct val="100000"/>
              </a:lnSpc>
            </a:pPr>
            <a:r>
              <a:rPr lang="en-US" altLang="en-US">
                <a:solidFill>
                  <a:srgbClr val="132628"/>
                </a:solidFill>
              </a:rPr>
              <a:t>You can suppress the generation of that reference by declaring the inner class static.</a:t>
            </a:r>
          </a:p>
          <a:p>
            <a:pPr algn="just">
              <a:lnSpc>
                <a:spcPct val="100000"/>
              </a:lnSpc>
            </a:pPr>
            <a:r>
              <a:rPr lang="en-US" altLang="en-US">
                <a:solidFill>
                  <a:srgbClr val="132628"/>
                </a:solidFill>
              </a:rPr>
              <a:t>Let us suppose, Health Result of an employee is to be published. Health result includes the health status after checkup and number of checkup done.</a:t>
            </a:r>
          </a:p>
        </p:txBody>
      </p:sp>
    </p:spTree>
    <p:extLst>
      <p:ext uri="{BB962C8B-B14F-4D97-AF65-F5344CB8AC3E}">
        <p14:creationId xmlns:p14="http://schemas.microsoft.com/office/powerpoint/2010/main" val="506343585"/>
      </p:ext>
    </p:extLst>
  </p:cSld>
  <p:clrMapOvr>
    <a:masterClrMapping/>
  </p:clrMapOvr>
  <p:transition>
    <p:fade thruBlk="1"/>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altLang="en-US" sz="2800">
                <a:latin typeface="Georgia" pitchFamily="18" charset="0"/>
              </a:rPr>
              <a:t>Solution with Static Inner Class</a:t>
            </a:r>
          </a:p>
        </p:txBody>
      </p:sp>
      <p:pic>
        <p:nvPicPr>
          <p:cNvPr id="1351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88" y="903291"/>
            <a:ext cx="9141619" cy="5634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6"/>
          <p:cNvSpPr>
            <a:spLocks noChangeArrowheads="1"/>
          </p:cNvSpPr>
          <p:nvPr/>
        </p:nvSpPr>
        <p:spPr bwMode="auto">
          <a:xfrm>
            <a:off x="7137658" y="1503365"/>
            <a:ext cx="3250353" cy="477837"/>
          </a:xfrm>
          <a:prstGeom prst="wedgeRectCallout">
            <a:avLst>
              <a:gd name="adj1" fmla="val -137931"/>
              <a:gd name="adj2" fmla="val -121014"/>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txBody>
          <a:bodyPr anchor="ct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a:solidFill>
                  <a:srgbClr val="FFFFFF"/>
                </a:solidFill>
                <a:latin typeface="Arial" charset="0"/>
              </a:rPr>
              <a:t>Static Inner Class</a:t>
            </a:r>
          </a:p>
        </p:txBody>
      </p:sp>
      <p:sp>
        <p:nvSpPr>
          <p:cNvPr id="6" name="AutoShape 6"/>
          <p:cNvSpPr>
            <a:spLocks noChangeArrowheads="1"/>
          </p:cNvSpPr>
          <p:nvPr/>
        </p:nvSpPr>
        <p:spPr bwMode="auto">
          <a:xfrm>
            <a:off x="6981065" y="2895600"/>
            <a:ext cx="4977104" cy="533400"/>
          </a:xfrm>
          <a:prstGeom prst="wedgeRectCallout">
            <a:avLst>
              <a:gd name="adj1" fmla="val -136301"/>
              <a:gd name="adj2" fmla="val 154685"/>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txBody>
          <a:bodyPr anchor="ct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a:solidFill>
                  <a:srgbClr val="FFFFFF"/>
                </a:solidFill>
                <a:latin typeface="Arial" charset="0"/>
              </a:rPr>
              <a:t>Method returning Static Inner Class</a:t>
            </a:r>
          </a:p>
        </p:txBody>
      </p:sp>
      <p:sp>
        <p:nvSpPr>
          <p:cNvPr id="7" name="AutoShape 6"/>
          <p:cNvSpPr>
            <a:spLocks noChangeArrowheads="1"/>
          </p:cNvSpPr>
          <p:nvPr/>
        </p:nvSpPr>
        <p:spPr bwMode="auto">
          <a:xfrm>
            <a:off x="7414869" y="4419600"/>
            <a:ext cx="3406946" cy="615950"/>
          </a:xfrm>
          <a:prstGeom prst="wedgeRectCallout">
            <a:avLst>
              <a:gd name="adj1" fmla="val -113759"/>
              <a:gd name="adj2" fmla="val -7233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txBody>
          <a:bodyPr anchor="ct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a:solidFill>
                  <a:srgbClr val="FFFFFF"/>
                </a:solidFill>
                <a:latin typeface="Arial" charset="0"/>
              </a:rPr>
              <a:t>Create object of static inner class</a:t>
            </a:r>
          </a:p>
        </p:txBody>
      </p:sp>
    </p:spTree>
    <p:extLst>
      <p:ext uri="{BB962C8B-B14F-4D97-AF65-F5344CB8AC3E}">
        <p14:creationId xmlns:p14="http://schemas.microsoft.com/office/powerpoint/2010/main" val="87928811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1"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xit" presetSubtype="10" fill="hold" grpId="1" nodeType="clickEffect">
                                  <p:stCondLst>
                                    <p:cond delay="0"/>
                                  </p:stCondLst>
                                  <p:childTnLst>
                                    <p:animEffect transition="out" filter="blinds(horizontal)">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860" y="1008063"/>
            <a:ext cx="10754099" cy="191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6195" name="Rectangle 2"/>
          <p:cNvSpPr>
            <a:spLocks noGrp="1" noChangeArrowheads="1"/>
          </p:cNvSpPr>
          <p:nvPr>
            <p:ph type="title"/>
          </p:nvPr>
        </p:nvSpPr>
        <p:spPr/>
        <p:txBody>
          <a:bodyPr/>
          <a:lstStyle/>
          <a:p>
            <a:r>
              <a:rPr altLang="en-US" sz="2800">
                <a:latin typeface="Georgia" pitchFamily="18" charset="0"/>
              </a:rPr>
              <a:t>Client Code</a:t>
            </a:r>
          </a:p>
        </p:txBody>
      </p:sp>
      <p:sp>
        <p:nvSpPr>
          <p:cNvPr id="7" name="AutoShape 6"/>
          <p:cNvSpPr>
            <a:spLocks noChangeArrowheads="1"/>
          </p:cNvSpPr>
          <p:nvPr/>
        </p:nvSpPr>
        <p:spPr bwMode="auto">
          <a:xfrm>
            <a:off x="6602282" y="3762375"/>
            <a:ext cx="3406946" cy="615950"/>
          </a:xfrm>
          <a:prstGeom prst="wedgeRectCallout">
            <a:avLst>
              <a:gd name="adj1" fmla="val -71477"/>
              <a:gd name="adj2" fmla="val -301764"/>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txBody>
          <a:bodyPr anchor="ct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a:solidFill>
                  <a:srgbClr val="FFFFFF"/>
                </a:solidFill>
                <a:latin typeface="Arial" charset="0"/>
              </a:rPr>
              <a:t>Reference of static inner class</a:t>
            </a:r>
          </a:p>
        </p:txBody>
      </p:sp>
    </p:spTree>
    <p:extLst>
      <p:ext uri="{BB962C8B-B14F-4D97-AF65-F5344CB8AC3E}">
        <p14:creationId xmlns:p14="http://schemas.microsoft.com/office/powerpoint/2010/main" val="390349530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altLang="en-US" sz="2800">
                <a:latin typeface="Georgia" pitchFamily="18" charset="0"/>
              </a:rPr>
              <a:t>Exercise</a:t>
            </a:r>
          </a:p>
        </p:txBody>
      </p:sp>
      <p:sp>
        <p:nvSpPr>
          <p:cNvPr id="37891" name="Rectangle 3"/>
          <p:cNvSpPr>
            <a:spLocks noGrp="1" noChangeArrowheads="1"/>
          </p:cNvSpPr>
          <p:nvPr>
            <p:ph sz="half" idx="1"/>
          </p:nvPr>
        </p:nvSpPr>
        <p:spPr>
          <a:xfrm>
            <a:off x="594629" y="1282700"/>
            <a:ext cx="10070593" cy="4648200"/>
          </a:xfrm>
        </p:spPr>
        <p:txBody>
          <a:bodyPr/>
          <a:lstStyle/>
          <a:p>
            <a:pPr>
              <a:lnSpc>
                <a:spcPct val="100000"/>
              </a:lnSpc>
              <a:buFont typeface="Wingdings" panose="05000000000000000000" pitchFamily="2" charset="2"/>
              <a:buChar char="Ø"/>
              <a:defRPr/>
            </a:pPr>
            <a:r>
              <a:rPr kern="1200">
                <a:latin typeface="Georgia" panose="02040502050405020303" pitchFamily="18" charset="0"/>
              </a:rPr>
              <a:t>Pair is a class having 2 integer values.</a:t>
            </a:r>
          </a:p>
          <a:p>
            <a:pPr>
              <a:lnSpc>
                <a:spcPct val="100000"/>
              </a:lnSpc>
              <a:buFont typeface="Wingdings" panose="05000000000000000000" pitchFamily="2" charset="2"/>
              <a:buChar char="Ø"/>
              <a:defRPr/>
            </a:pPr>
            <a:r>
              <a:rPr kern="1200" err="1">
                <a:latin typeface="Georgia" panose="02040502050405020303" pitchFamily="18" charset="0"/>
              </a:rPr>
              <a:t>PairOperationInterface</a:t>
            </a:r>
            <a:r>
              <a:rPr kern="1200">
                <a:latin typeface="Georgia" panose="02040502050405020303" pitchFamily="18" charset="0"/>
              </a:rPr>
              <a:t> is an interface having a method</a:t>
            </a:r>
          </a:p>
          <a:p>
            <a:pPr marL="233362" lvl="1" indent="0">
              <a:lnSpc>
                <a:spcPct val="100000"/>
              </a:lnSpc>
              <a:buFont typeface="Courier New" pitchFamily="49" charset="0"/>
              <a:buNone/>
              <a:defRPr/>
            </a:pPr>
            <a:r>
              <a:rPr sz="1600" kern="1200">
                <a:latin typeface="Georgia" panose="02040502050405020303" pitchFamily="18" charset="0"/>
              </a:rPr>
              <a:t>Pair </a:t>
            </a:r>
            <a:r>
              <a:rPr sz="1600" kern="1200" err="1">
                <a:latin typeface="Georgia" panose="02040502050405020303" pitchFamily="18" charset="0"/>
              </a:rPr>
              <a:t>executeOperation</a:t>
            </a:r>
            <a:r>
              <a:rPr sz="1600" kern="1200">
                <a:latin typeface="Georgia" panose="02040502050405020303" pitchFamily="18" charset="0"/>
              </a:rPr>
              <a:t>();</a:t>
            </a:r>
          </a:p>
          <a:p>
            <a:pPr>
              <a:lnSpc>
                <a:spcPct val="100000"/>
              </a:lnSpc>
              <a:buFont typeface="Wingdings" panose="05000000000000000000" pitchFamily="2" charset="2"/>
              <a:buChar char="Ø"/>
              <a:defRPr/>
            </a:pPr>
            <a:r>
              <a:rPr kern="1200" err="1">
                <a:latin typeface="Georgia" panose="02040502050405020303" pitchFamily="18" charset="0"/>
              </a:rPr>
              <a:t>PairOperation</a:t>
            </a:r>
            <a:r>
              <a:rPr kern="1200">
                <a:latin typeface="Georgia" panose="02040502050405020303" pitchFamily="18" charset="0"/>
              </a:rPr>
              <a:t> is an abstract class having a method </a:t>
            </a:r>
          </a:p>
          <a:p>
            <a:pPr marL="0" indent="0">
              <a:lnSpc>
                <a:spcPct val="100000"/>
              </a:lnSpc>
              <a:buFont typeface="Arial" pitchFamily="34" charset="0"/>
              <a:buNone/>
              <a:defRPr/>
            </a:pPr>
            <a:r>
              <a:rPr kern="1200">
                <a:latin typeface="Georgia" panose="02040502050405020303" pitchFamily="18" charset="0"/>
              </a:rPr>
              <a:t> 	public Pair </a:t>
            </a:r>
            <a:r>
              <a:rPr kern="1200" err="1">
                <a:latin typeface="Georgia" panose="02040502050405020303" pitchFamily="18" charset="0"/>
              </a:rPr>
              <a:t>operte</a:t>
            </a:r>
            <a:r>
              <a:rPr kern="1200">
                <a:latin typeface="Georgia" panose="02040502050405020303" pitchFamily="18" charset="0"/>
              </a:rPr>
              <a:t>(</a:t>
            </a:r>
            <a:r>
              <a:rPr kern="1200" err="1">
                <a:latin typeface="Georgia" panose="02040502050405020303" pitchFamily="18" charset="0"/>
              </a:rPr>
              <a:t>PairOperationInterface</a:t>
            </a:r>
            <a:r>
              <a:rPr kern="1200">
                <a:latin typeface="Georgia" panose="02040502050405020303" pitchFamily="18" charset="0"/>
              </a:rPr>
              <a:t> </a:t>
            </a:r>
            <a:r>
              <a:rPr kern="1200" err="1">
                <a:latin typeface="Georgia" panose="02040502050405020303" pitchFamily="18" charset="0"/>
              </a:rPr>
              <a:t>obj</a:t>
            </a:r>
            <a:r>
              <a:rPr kern="1200">
                <a:latin typeface="Georgia" panose="02040502050405020303" pitchFamily="18" charset="0"/>
              </a:rPr>
              <a:t>){</a:t>
            </a:r>
          </a:p>
          <a:p>
            <a:pPr marL="0" indent="0">
              <a:lnSpc>
                <a:spcPct val="100000"/>
              </a:lnSpc>
              <a:buFont typeface="Arial" pitchFamily="34" charset="0"/>
              <a:buNone/>
              <a:defRPr/>
            </a:pPr>
            <a:r>
              <a:rPr kern="1200">
                <a:latin typeface="Georgia" panose="02040502050405020303" pitchFamily="18" charset="0"/>
              </a:rPr>
              <a:t>		return </a:t>
            </a:r>
            <a:r>
              <a:rPr kern="1200" err="1">
                <a:latin typeface="Georgia" panose="02040502050405020303" pitchFamily="18" charset="0"/>
              </a:rPr>
              <a:t>obj.executeOperation</a:t>
            </a:r>
            <a:r>
              <a:rPr kern="1200">
                <a:latin typeface="Georgia" panose="02040502050405020303" pitchFamily="18" charset="0"/>
              </a:rPr>
              <a:t>();</a:t>
            </a:r>
          </a:p>
          <a:p>
            <a:pPr marL="0" indent="0">
              <a:lnSpc>
                <a:spcPct val="100000"/>
              </a:lnSpc>
              <a:buFont typeface="Arial" pitchFamily="34" charset="0"/>
              <a:buNone/>
              <a:defRPr/>
            </a:pPr>
            <a:r>
              <a:rPr kern="1200">
                <a:latin typeface="Georgia" panose="02040502050405020303" pitchFamily="18" charset="0"/>
              </a:rPr>
              <a:t>	}</a:t>
            </a:r>
          </a:p>
          <a:p>
            <a:pPr>
              <a:lnSpc>
                <a:spcPct val="100000"/>
              </a:lnSpc>
              <a:buFont typeface="Wingdings" panose="05000000000000000000" pitchFamily="2" charset="2"/>
              <a:buChar char="Ø"/>
              <a:defRPr/>
            </a:pPr>
            <a:r>
              <a:rPr kern="1200">
                <a:latin typeface="Georgia" panose="02040502050405020303" pitchFamily="18" charset="0"/>
              </a:rPr>
              <a:t>Create a class which extends </a:t>
            </a:r>
            <a:r>
              <a:rPr kern="1200" err="1">
                <a:latin typeface="Georgia" panose="02040502050405020303" pitchFamily="18" charset="0"/>
              </a:rPr>
              <a:t>PairOperation</a:t>
            </a:r>
            <a:r>
              <a:rPr kern="1200">
                <a:latin typeface="Georgia" panose="02040502050405020303" pitchFamily="18" charset="0"/>
              </a:rPr>
              <a:t> and have an array of object.</a:t>
            </a:r>
          </a:p>
          <a:p>
            <a:pPr>
              <a:lnSpc>
                <a:spcPct val="100000"/>
              </a:lnSpc>
              <a:buFont typeface="Wingdings" panose="05000000000000000000" pitchFamily="2" charset="2"/>
              <a:buChar char="Ø"/>
              <a:defRPr/>
            </a:pPr>
            <a:r>
              <a:rPr kern="1200">
                <a:latin typeface="Georgia" panose="02040502050405020303" pitchFamily="18" charset="0"/>
              </a:rPr>
              <a:t>You need to add a method which returns a pair of minimum and maximum using inner class concept.</a:t>
            </a:r>
          </a:p>
          <a:p>
            <a:pPr>
              <a:lnSpc>
                <a:spcPct val="100000"/>
              </a:lnSpc>
              <a:buFont typeface="Wingdings" panose="05000000000000000000" pitchFamily="2" charset="2"/>
              <a:buChar char="Ø"/>
              <a:defRPr/>
            </a:pPr>
            <a:r>
              <a:rPr kern="1200">
                <a:latin typeface="Georgia" panose="02040502050405020303" pitchFamily="18" charset="0"/>
              </a:rPr>
              <a:t>Create Pair as a static inner class.</a:t>
            </a:r>
          </a:p>
          <a:p>
            <a:pPr marL="0" indent="0">
              <a:buFont typeface="Wingdings" pitchFamily="2" charset="2"/>
              <a:buNone/>
              <a:defRPr/>
            </a:pPr>
            <a:r>
              <a:rPr/>
              <a:t>	</a:t>
            </a:r>
          </a:p>
        </p:txBody>
      </p:sp>
    </p:spTree>
    <p:extLst>
      <p:ext uri="{BB962C8B-B14F-4D97-AF65-F5344CB8AC3E}">
        <p14:creationId xmlns:p14="http://schemas.microsoft.com/office/powerpoint/2010/main" val="1291143865"/>
      </p:ext>
    </p:extLst>
  </p:cSld>
  <p:clrMapOvr>
    <a:masterClrMapping/>
  </p:clrMapOvr>
  <p:transition>
    <p:fade thruBlk="1"/>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5" name="Text Placeholder 4"/>
          <p:cNvSpPr>
            <a:spLocks noGrp="1"/>
          </p:cNvSpPr>
          <p:nvPr>
            <p:ph type="body" sz="quarter" idx="14"/>
          </p:nvPr>
        </p:nvSpPr>
        <p:spPr>
          <a:xfrm>
            <a:off x="609599" y="870682"/>
            <a:ext cx="10929257" cy="5092700"/>
          </a:xfrm>
        </p:spPr>
        <p:txBody>
          <a:bodyPr/>
          <a:lstStyle/>
          <a:p>
            <a:r>
              <a:rPr lang="en-US" dirty="0" smtClean="0"/>
              <a:t>Static keyword- variables, methods, block of code, static inner class, interface static method.</a:t>
            </a:r>
          </a:p>
          <a:p>
            <a:pPr lvl="1"/>
            <a:r>
              <a:rPr lang="en-US" dirty="0"/>
              <a:t>Static variables and methods belongs to class and not to objects.</a:t>
            </a:r>
          </a:p>
          <a:p>
            <a:pPr lvl="1"/>
            <a:r>
              <a:rPr lang="en-US" dirty="0"/>
              <a:t>Static methods/variables can be accessed directly by class name.</a:t>
            </a:r>
          </a:p>
          <a:p>
            <a:pPr lvl="1"/>
            <a:r>
              <a:rPr lang="en-US" dirty="0"/>
              <a:t>Static variables/blocks are initialized/executed the very first time the class is loaded.</a:t>
            </a:r>
          </a:p>
          <a:p>
            <a:pPr lvl="1"/>
            <a:r>
              <a:rPr lang="en-US" dirty="0"/>
              <a:t>Static inner classes are like normal classes except that they are enclosed inside another class.</a:t>
            </a:r>
          </a:p>
          <a:p>
            <a:pPr lvl="1"/>
            <a:r>
              <a:rPr lang="en-US" dirty="0"/>
              <a:t>Interface too can have static methods (introduced in java 8) and can’t be </a:t>
            </a:r>
            <a:r>
              <a:rPr lang="en-US" dirty="0" smtClean="0"/>
              <a:t>override</a:t>
            </a:r>
            <a:r>
              <a:rPr lang="en-US" dirty="0"/>
              <a:t>.</a:t>
            </a:r>
          </a:p>
          <a:p>
            <a:endParaRPr lang="en-US" dirty="0" smtClean="0"/>
          </a:p>
          <a:p>
            <a:endParaRPr lang="en-US" dirty="0" smtClean="0"/>
          </a:p>
          <a:p>
            <a:r>
              <a:rPr lang="en-US" dirty="0" smtClean="0"/>
              <a:t>Final keyword- variable, method and classes</a:t>
            </a:r>
          </a:p>
          <a:p>
            <a:pPr lvl="1"/>
            <a:r>
              <a:rPr lang="en-US" dirty="0" smtClean="0"/>
              <a:t>When used with variable, makes them constant.</a:t>
            </a:r>
          </a:p>
          <a:p>
            <a:pPr lvl="1"/>
            <a:r>
              <a:rPr lang="en-US" dirty="0" smtClean="0"/>
              <a:t>Static methods and classes can’t be overridden.</a:t>
            </a:r>
          </a:p>
          <a:p>
            <a:pPr lvl="1"/>
            <a:r>
              <a:rPr lang="en-US" dirty="0" smtClean="0"/>
              <a:t>Used in context of making immutable objects. </a:t>
            </a:r>
            <a:endParaRPr lang="en-US" dirty="0"/>
          </a:p>
          <a:p>
            <a:pPr lvl="1"/>
            <a:endParaRPr lang="en-US" dirty="0" smtClean="0"/>
          </a:p>
          <a:p>
            <a:pPr lvl="1"/>
            <a:endParaRPr lang="en-US" dirty="0" smtClean="0"/>
          </a:p>
        </p:txBody>
      </p:sp>
    </p:spTree>
    <p:extLst>
      <p:ext uri="{BB962C8B-B14F-4D97-AF65-F5344CB8AC3E}">
        <p14:creationId xmlns:p14="http://schemas.microsoft.com/office/powerpoint/2010/main" val="275642597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a:t>
            </a:r>
            <a:r>
              <a:rPr lang="en-US" dirty="0"/>
              <a:t>p</a:t>
            </a:r>
          </a:p>
        </p:txBody>
      </p:sp>
      <p:sp>
        <p:nvSpPr>
          <p:cNvPr id="3" name="Content Placeholder 2"/>
          <p:cNvSpPr>
            <a:spLocks noGrp="1"/>
          </p:cNvSpPr>
          <p:nvPr>
            <p:ph idx="1"/>
          </p:nvPr>
        </p:nvSpPr>
        <p:spPr/>
        <p:txBody>
          <a:bodyPr/>
          <a:lstStyle/>
          <a:p>
            <a:r>
              <a:rPr lang="en-US" dirty="0" smtClean="0"/>
              <a:t>Object Initialization</a:t>
            </a:r>
          </a:p>
          <a:p>
            <a:pPr lvl="1"/>
            <a:r>
              <a:rPr lang="en-US" dirty="0"/>
              <a:t>Chunk of memory allocated in heap.</a:t>
            </a:r>
          </a:p>
          <a:p>
            <a:pPr lvl="1"/>
            <a:r>
              <a:rPr lang="en-US" dirty="0"/>
              <a:t>new operator or newInstance() method of class </a:t>
            </a:r>
            <a:r>
              <a:rPr lang="en-US" dirty="0" err="1"/>
              <a:t>Class</a:t>
            </a:r>
            <a:r>
              <a:rPr lang="en-US" dirty="0"/>
              <a:t> is used to create new objects.</a:t>
            </a:r>
          </a:p>
          <a:p>
            <a:pPr lvl="1"/>
            <a:r>
              <a:rPr lang="en-US" dirty="0"/>
              <a:t>Instance variables are initialized with default values if none specified at the time of object creation.</a:t>
            </a:r>
          </a:p>
          <a:p>
            <a:pPr lvl="1"/>
            <a:r>
              <a:rPr lang="en-US" dirty="0"/>
              <a:t>Constructors are used to initialized values to objects.</a:t>
            </a:r>
          </a:p>
          <a:p>
            <a:pPr lvl="1"/>
            <a:r>
              <a:rPr lang="en-US" dirty="0"/>
              <a:t>When a subclass’s constructor is called, it will automatically call the superclass’s constructor and this chain keeps on until the super most class’s constructor is called.</a:t>
            </a:r>
          </a:p>
          <a:p>
            <a:pPr lvl="1"/>
            <a:endParaRPr lang="en-US" dirty="0"/>
          </a:p>
          <a:p>
            <a:endParaRPr lang="en-US" dirty="0"/>
          </a:p>
          <a:p>
            <a:r>
              <a:rPr lang="en-US" dirty="0" smtClean="0"/>
              <a:t>Hash Code and equal methods contract</a:t>
            </a:r>
          </a:p>
          <a:p>
            <a:pPr lvl="1"/>
            <a:r>
              <a:rPr lang="en-US" dirty="0" smtClean="0"/>
              <a:t>Present in Object class.</a:t>
            </a:r>
          </a:p>
          <a:p>
            <a:pPr lvl="1"/>
            <a:r>
              <a:rPr lang="en-US" dirty="0" smtClean="0"/>
              <a:t>Should be override in context of collection. If your object is to be stored in Collection like </a:t>
            </a:r>
            <a:r>
              <a:rPr lang="en-US" dirty="0" err="1" smtClean="0"/>
              <a:t>hashmap</a:t>
            </a:r>
            <a:r>
              <a:rPr lang="en-US" dirty="0" smtClean="0"/>
              <a:t>. </a:t>
            </a:r>
          </a:p>
          <a:p>
            <a:pPr lvl="1"/>
            <a:r>
              <a:rPr lang="en-US" dirty="0" smtClean="0"/>
              <a:t>Contract says- </a:t>
            </a:r>
          </a:p>
          <a:p>
            <a:pPr lvl="2">
              <a:defRPr/>
            </a:pPr>
            <a:r>
              <a:rPr lang="en-US" dirty="0" smtClean="0"/>
              <a:t>If </a:t>
            </a:r>
            <a:r>
              <a:rPr lang="en-US" dirty="0"/>
              <a:t>two objects are equal, then they must have same hash code.</a:t>
            </a:r>
          </a:p>
          <a:p>
            <a:pPr lvl="2">
              <a:defRPr/>
            </a:pPr>
            <a:r>
              <a:rPr lang="en-US" dirty="0"/>
              <a:t>If two objects have the same hash code, they may or may not be equal.</a:t>
            </a:r>
          </a:p>
          <a:p>
            <a:pPr lvl="2"/>
            <a:endParaRPr lang="en-US" dirty="0" smtClean="0"/>
          </a:p>
        </p:txBody>
      </p:sp>
    </p:spTree>
    <p:extLst>
      <p:ext uri="{BB962C8B-B14F-4D97-AF65-F5344CB8AC3E}">
        <p14:creationId xmlns:p14="http://schemas.microsoft.com/office/powerpoint/2010/main" val="1706233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smtClean="0"/>
              <a:t>Final Methods</a:t>
            </a:r>
          </a:p>
        </p:txBody>
      </p:sp>
      <p:sp>
        <p:nvSpPr>
          <p:cNvPr id="3" name="Content Placeholder 2"/>
          <p:cNvSpPr>
            <a:spLocks noGrp="1"/>
          </p:cNvSpPr>
          <p:nvPr>
            <p:ph sz="quarter" idx="10"/>
          </p:nvPr>
        </p:nvSpPr>
        <p:spPr/>
        <p:txBody>
          <a:bodyPr/>
          <a:lstStyle/>
          <a:p>
            <a:pPr>
              <a:defRPr/>
            </a:pPr>
            <a:r>
              <a:rPr lang="en-US" dirty="0"/>
              <a:t>If you make any method as final, you cannot override it</a:t>
            </a:r>
            <a:r>
              <a:rPr lang="en-US" dirty="0" smtClean="0"/>
              <a:t>.</a:t>
            </a:r>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marL="0" indent="0">
              <a:buFont typeface="Wingdings" panose="05000000000000000000" pitchFamily="2" charset="2"/>
              <a:buNone/>
              <a:defRPr/>
            </a:pPr>
            <a:endParaRPr lang="en-US" dirty="0"/>
          </a:p>
          <a:p>
            <a:pPr>
              <a:defRPr/>
            </a:pPr>
            <a:r>
              <a:rPr lang="en-US" dirty="0"/>
              <a:t>Execution will end up in Compilation error. </a:t>
            </a:r>
          </a:p>
          <a:p>
            <a:pPr>
              <a:defRPr/>
            </a:pPr>
            <a:endParaRPr lang="en-US" dirty="0"/>
          </a:p>
          <a:p>
            <a:pPr>
              <a:defRPr/>
            </a:pPr>
            <a:r>
              <a:rPr lang="en-US" dirty="0"/>
              <a:t>As we are trying to </a:t>
            </a:r>
            <a:r>
              <a:rPr lang="en-US" dirty="0" smtClean="0"/>
              <a:t>override final method – run().</a:t>
            </a:r>
            <a:endParaRPr lang="en-US" dirty="0"/>
          </a:p>
          <a:p>
            <a:pPr>
              <a:defRPr/>
            </a:pPr>
            <a:endParaRPr lang="en-US" dirty="0" smtClean="0"/>
          </a:p>
          <a:p>
            <a:pPr>
              <a:defRPr/>
            </a:pPr>
            <a:endParaRPr lang="en-US" dirty="0"/>
          </a:p>
          <a:p>
            <a:pPr>
              <a:defRPr/>
            </a:pPr>
            <a:endParaRPr lang="en-US" dirty="0"/>
          </a:p>
        </p:txBody>
      </p:sp>
      <p:pic>
        <p:nvPicPr>
          <p:cNvPr id="204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031" y="1465943"/>
            <a:ext cx="6805427" cy="2963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0655781"/>
      </p:ext>
    </p:extLst>
  </p:cSld>
  <p:clrMapOvr>
    <a:masterClrMapping/>
  </p:clrMapOvr>
  <p:transition>
    <p:fade thruBlk="1"/>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dirty="0" smtClean="0"/>
              <a:t>Overriding Rules- Certain rules which must be taken care</a:t>
            </a:r>
          </a:p>
          <a:p>
            <a:pPr lvl="1">
              <a:defRPr/>
            </a:pPr>
            <a:r>
              <a:rPr lang="en-US" dirty="0"/>
              <a:t>The argument list must </a:t>
            </a:r>
            <a:r>
              <a:rPr lang="en-US" dirty="0">
                <a:solidFill>
                  <a:schemeClr val="accent1">
                    <a:lumMod val="60000"/>
                    <a:lumOff val="40000"/>
                  </a:schemeClr>
                </a:solidFill>
              </a:rPr>
              <a:t>exactly match </a:t>
            </a:r>
            <a:r>
              <a:rPr lang="en-US" dirty="0"/>
              <a:t>that of the overridden method.</a:t>
            </a:r>
          </a:p>
          <a:p>
            <a:pPr lvl="1">
              <a:defRPr/>
            </a:pPr>
            <a:r>
              <a:rPr lang="en-US" dirty="0"/>
              <a:t>The return type must be the </a:t>
            </a:r>
            <a:r>
              <a:rPr lang="en-US" dirty="0">
                <a:solidFill>
                  <a:schemeClr val="accent1">
                    <a:lumMod val="60000"/>
                    <a:lumOff val="40000"/>
                  </a:schemeClr>
                </a:solidFill>
              </a:rPr>
              <a:t>same</a:t>
            </a:r>
            <a:r>
              <a:rPr lang="en-US" dirty="0"/>
              <a:t> as, or a </a:t>
            </a:r>
            <a:r>
              <a:rPr lang="en-US" dirty="0">
                <a:solidFill>
                  <a:schemeClr val="accent1">
                    <a:lumMod val="60000"/>
                    <a:lumOff val="40000"/>
                  </a:schemeClr>
                </a:solidFill>
              </a:rPr>
              <a:t>subtype</a:t>
            </a:r>
            <a:r>
              <a:rPr lang="en-US" dirty="0"/>
              <a:t> of, the return type declared in the original overridden method in the superclass.</a:t>
            </a:r>
          </a:p>
          <a:p>
            <a:pPr lvl="1">
              <a:defRPr/>
            </a:pPr>
            <a:r>
              <a:rPr lang="en-US" dirty="0"/>
              <a:t>The access level can't be more restrictive than the overridden method's. </a:t>
            </a:r>
          </a:p>
          <a:p>
            <a:pPr marL="487362" lvl="2" indent="0">
              <a:buFont typeface="Wingdings" panose="05000000000000000000" pitchFamily="2" charset="2"/>
              <a:buNone/>
              <a:defRPr/>
            </a:pPr>
            <a:r>
              <a:rPr lang="en-US" dirty="0"/>
              <a:t>Ex.- public to protected is not allowed.</a:t>
            </a:r>
          </a:p>
          <a:p>
            <a:pPr lvl="1">
              <a:defRPr/>
            </a:pPr>
            <a:r>
              <a:rPr lang="en-US" dirty="0"/>
              <a:t>The access level CAN be less restrictive than that of the overridden method.</a:t>
            </a:r>
          </a:p>
          <a:p>
            <a:pPr lvl="1">
              <a:defRPr/>
            </a:pPr>
            <a:r>
              <a:rPr lang="en-US" dirty="0"/>
              <a:t>The overriding method CAN throw any unchecked (runtime) exception, regardless of whether the overridden method declares the exception.</a:t>
            </a:r>
          </a:p>
          <a:p>
            <a:pPr lvl="1">
              <a:defRPr/>
            </a:pPr>
            <a:r>
              <a:rPr lang="en-US" dirty="0"/>
              <a:t>The overriding method must NOT throw checked exceptions that are new or broader than those declared by the overridden method.</a:t>
            </a:r>
          </a:p>
          <a:p>
            <a:pPr lvl="1">
              <a:defRPr/>
            </a:pPr>
            <a:r>
              <a:rPr lang="en-US" dirty="0"/>
              <a:t>The overriding method can throw narrower or fewer exceptions.</a:t>
            </a:r>
          </a:p>
          <a:p>
            <a:pPr lvl="1">
              <a:defRPr/>
            </a:pPr>
            <a:r>
              <a:rPr lang="en-US" dirty="0"/>
              <a:t>Instance methods can be overridden only if they are inherited by the subclass. Methods from super class that are </a:t>
            </a:r>
            <a:r>
              <a:rPr lang="en-US" dirty="0">
                <a:solidFill>
                  <a:schemeClr val="accent1">
                    <a:lumMod val="60000"/>
                    <a:lumOff val="40000"/>
                  </a:schemeClr>
                </a:solidFill>
              </a:rPr>
              <a:t>not marked private or final</a:t>
            </a:r>
            <a:r>
              <a:rPr lang="en-US" dirty="0"/>
              <a:t>.</a:t>
            </a:r>
          </a:p>
          <a:p>
            <a:pPr lvl="1">
              <a:defRPr/>
            </a:pPr>
            <a:r>
              <a:rPr lang="en-US" dirty="0"/>
              <a:t>You </a:t>
            </a:r>
            <a:r>
              <a:rPr lang="en-US" dirty="0">
                <a:solidFill>
                  <a:schemeClr val="accent1">
                    <a:lumMod val="60000"/>
                    <a:lumOff val="40000"/>
                  </a:schemeClr>
                </a:solidFill>
              </a:rPr>
              <a:t>cannot </a:t>
            </a:r>
            <a:r>
              <a:rPr lang="en-US" dirty="0"/>
              <a:t>override a method marked </a:t>
            </a:r>
            <a:r>
              <a:rPr lang="en-US" dirty="0">
                <a:solidFill>
                  <a:schemeClr val="accent1">
                    <a:lumMod val="60000"/>
                    <a:lumOff val="40000"/>
                  </a:schemeClr>
                </a:solidFill>
              </a:rPr>
              <a:t>final and static</a:t>
            </a:r>
            <a:r>
              <a:rPr lang="en-US" dirty="0"/>
              <a:t>.</a:t>
            </a:r>
          </a:p>
          <a:p>
            <a:pPr lvl="1"/>
            <a:endParaRPr lang="en-US" dirty="0" smtClean="0"/>
          </a:p>
        </p:txBody>
      </p:sp>
    </p:spTree>
    <p:extLst>
      <p:ext uri="{BB962C8B-B14F-4D97-AF65-F5344CB8AC3E}">
        <p14:creationId xmlns:p14="http://schemas.microsoft.com/office/powerpoint/2010/main" val="26896908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dirty="0" smtClean="0"/>
              <a:t>Immutability</a:t>
            </a:r>
          </a:p>
          <a:p>
            <a:pPr lvl="1"/>
            <a:r>
              <a:rPr lang="en-US" dirty="0"/>
              <a:t>Objects whose state can’t be changed.</a:t>
            </a:r>
          </a:p>
          <a:p>
            <a:pPr lvl="1"/>
            <a:r>
              <a:rPr lang="en-US" dirty="0"/>
              <a:t>Used heavily in multi-threading.</a:t>
            </a:r>
          </a:p>
          <a:p>
            <a:pPr lvl="1"/>
            <a:r>
              <a:rPr lang="en-US" dirty="0"/>
              <a:t>String class is immutable. </a:t>
            </a:r>
          </a:p>
          <a:p>
            <a:pPr lvl="1"/>
            <a:r>
              <a:rPr lang="en-US" dirty="0"/>
              <a:t>Revise the immutable rules- ?</a:t>
            </a:r>
          </a:p>
          <a:p>
            <a:pPr marL="0" indent="0">
              <a:buNone/>
            </a:pPr>
            <a:endParaRPr lang="en-US" dirty="0" smtClean="0"/>
          </a:p>
          <a:p>
            <a:pPr marL="0" indent="0">
              <a:buNone/>
            </a:pPr>
            <a:endParaRPr lang="en-US" dirty="0" smtClean="0"/>
          </a:p>
          <a:p>
            <a:r>
              <a:rPr lang="en-US" dirty="0" smtClean="0"/>
              <a:t>Java Cloning </a:t>
            </a:r>
          </a:p>
          <a:p>
            <a:pPr lvl="1"/>
            <a:r>
              <a:rPr lang="en-US" dirty="0" smtClean="0"/>
              <a:t>Used to create duplicate objects at run time.</a:t>
            </a:r>
          </a:p>
          <a:p>
            <a:pPr lvl="1"/>
            <a:r>
              <a:rPr lang="en-US" dirty="0" smtClean="0"/>
              <a:t>Two types</a:t>
            </a:r>
          </a:p>
          <a:p>
            <a:pPr lvl="2"/>
            <a:r>
              <a:rPr lang="en-US" dirty="0" smtClean="0"/>
              <a:t>Shallow Cloning-</a:t>
            </a:r>
          </a:p>
          <a:p>
            <a:pPr lvl="3"/>
            <a:r>
              <a:rPr lang="en-US" dirty="0" smtClean="0"/>
              <a:t>You only need to implement the </a:t>
            </a:r>
            <a:r>
              <a:rPr lang="en-US" dirty="0" err="1" smtClean="0"/>
              <a:t>cloneable</a:t>
            </a:r>
            <a:r>
              <a:rPr lang="en-US" dirty="0" smtClean="0"/>
              <a:t> interface and java itself will take care.</a:t>
            </a:r>
          </a:p>
          <a:p>
            <a:pPr lvl="3"/>
            <a:r>
              <a:rPr lang="en-US" dirty="0" smtClean="0"/>
              <a:t>Deep Cloning- when object contains references to other objects, you need to override the clone() method.</a:t>
            </a:r>
          </a:p>
          <a:p>
            <a:pPr lvl="3"/>
            <a:endParaRPr lang="en-US" dirty="0"/>
          </a:p>
          <a:p>
            <a:pPr lvl="3"/>
            <a:r>
              <a:rPr lang="en-US" dirty="0" smtClean="0"/>
              <a:t>Note: The protected clone() method is present in Object class. But your class must implement the Cloneable interface to get cloned. This is bit confusing, but it is this way only.</a:t>
            </a:r>
            <a:endParaRPr lang="en-US" dirty="0"/>
          </a:p>
          <a:p>
            <a:endParaRPr lang="en-US" dirty="0" smtClean="0"/>
          </a:p>
          <a:p>
            <a:pPr lvl="1"/>
            <a:endParaRPr lang="en-US" dirty="0"/>
          </a:p>
          <a:p>
            <a:pPr lvl="1"/>
            <a:endParaRPr lang="en-US" dirty="0"/>
          </a:p>
        </p:txBody>
      </p:sp>
    </p:spTree>
    <p:extLst>
      <p:ext uri="{BB962C8B-B14F-4D97-AF65-F5344CB8AC3E}">
        <p14:creationId xmlns:p14="http://schemas.microsoft.com/office/powerpoint/2010/main" val="35859086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dirty="0" smtClean="0"/>
              <a:t>Annotations – Meta Data</a:t>
            </a:r>
          </a:p>
          <a:p>
            <a:pPr lvl="1"/>
            <a:r>
              <a:rPr lang="en-US" dirty="0"/>
              <a:t>Declarative style of programming.</a:t>
            </a:r>
          </a:p>
          <a:p>
            <a:pPr lvl="1"/>
            <a:r>
              <a:rPr lang="en-US" dirty="0"/>
              <a:t>Several pre built annotations-</a:t>
            </a:r>
          </a:p>
          <a:p>
            <a:pPr lvl="2"/>
            <a:r>
              <a:rPr lang="en-US" dirty="0"/>
              <a:t>@override, @deprecated, @</a:t>
            </a:r>
            <a:r>
              <a:rPr lang="en-US" dirty="0" err="1"/>
              <a:t>supresswarning</a:t>
            </a:r>
            <a:r>
              <a:rPr lang="en-US" dirty="0"/>
              <a:t> etc.</a:t>
            </a:r>
          </a:p>
          <a:p>
            <a:pPr lvl="1"/>
            <a:r>
              <a:rPr lang="en-US" dirty="0"/>
              <a:t>User defined (Custom) annotations-</a:t>
            </a:r>
          </a:p>
          <a:p>
            <a:pPr lvl="2"/>
            <a:r>
              <a:rPr lang="en-US" dirty="0"/>
              <a:t>@interface keyword is used to create new annotation.</a:t>
            </a:r>
          </a:p>
          <a:p>
            <a:pPr lvl="2"/>
            <a:r>
              <a:rPr lang="en-US" dirty="0"/>
              <a:t>@Retention annotation is used to define retention policy-</a:t>
            </a:r>
          </a:p>
          <a:p>
            <a:pPr lvl="3"/>
            <a:r>
              <a:rPr lang="en-US" dirty="0"/>
              <a:t>Source, class or runtime.</a:t>
            </a:r>
          </a:p>
          <a:p>
            <a:pPr lvl="2"/>
            <a:r>
              <a:rPr lang="en-US" dirty="0"/>
              <a:t>@Target annotation defines the set of elements where it can be applied like methods and constructors</a:t>
            </a:r>
          </a:p>
          <a:p>
            <a:endParaRPr lang="en-US" dirty="0" smtClean="0"/>
          </a:p>
          <a:p>
            <a:r>
              <a:rPr lang="en-US" dirty="0" smtClean="0"/>
              <a:t>String pool</a:t>
            </a:r>
          </a:p>
          <a:p>
            <a:pPr lvl="1"/>
            <a:r>
              <a:rPr lang="en-US" dirty="0" smtClean="0"/>
              <a:t>String is an immutable object.</a:t>
            </a:r>
          </a:p>
          <a:p>
            <a:pPr lvl="1"/>
            <a:r>
              <a:rPr lang="en-US" dirty="0" smtClean="0"/>
              <a:t>Interned string or string literal lies into string pool. (for </a:t>
            </a:r>
            <a:r>
              <a:rPr lang="en-US" dirty="0" smtClean="0">
                <a:solidFill>
                  <a:schemeClr val="accent1">
                    <a:lumMod val="75000"/>
                  </a:schemeClr>
                </a:solidFill>
              </a:rPr>
              <a:t>performance</a:t>
            </a:r>
            <a:r>
              <a:rPr lang="en-US" dirty="0" smtClean="0"/>
              <a:t> and </a:t>
            </a:r>
            <a:r>
              <a:rPr lang="en-US" dirty="0" smtClean="0">
                <a:solidFill>
                  <a:schemeClr val="accent1">
                    <a:lumMod val="75000"/>
                  </a:schemeClr>
                </a:solidFill>
              </a:rPr>
              <a:t>security</a:t>
            </a:r>
            <a:r>
              <a:rPr lang="en-US" dirty="0" smtClean="0"/>
              <a:t> reasons)</a:t>
            </a:r>
          </a:p>
          <a:p>
            <a:pPr lvl="1"/>
            <a:r>
              <a:rPr lang="en-US" dirty="0" smtClean="0"/>
              <a:t>When a string is modified, a new string object is created instead of modifying the existing object.</a:t>
            </a:r>
          </a:p>
          <a:p>
            <a:pPr lvl="1"/>
            <a:r>
              <a:rPr lang="en-US" dirty="0" smtClean="0"/>
              <a:t>Prior to java 7, string pool resided in </a:t>
            </a:r>
            <a:r>
              <a:rPr lang="en-US" dirty="0" err="1" smtClean="0"/>
              <a:t>Permgen</a:t>
            </a:r>
            <a:r>
              <a:rPr lang="en-US" dirty="0" smtClean="0"/>
              <a:t> space, and java 7 onwards it is moved to Java Heap.</a:t>
            </a:r>
          </a:p>
          <a:p>
            <a:pPr lvl="1"/>
            <a:r>
              <a:rPr lang="en-US" dirty="0" smtClean="0"/>
              <a:t>Use </a:t>
            </a:r>
            <a:r>
              <a:rPr lang="en-US" b="1" dirty="0" err="1" smtClean="0"/>
              <a:t>StringBuilder</a:t>
            </a:r>
            <a:r>
              <a:rPr lang="en-US" b="1" dirty="0" smtClean="0"/>
              <a:t> </a:t>
            </a:r>
            <a:r>
              <a:rPr lang="en-US" dirty="0" smtClean="0"/>
              <a:t>when there is no concern of thread safety. Use </a:t>
            </a:r>
            <a:r>
              <a:rPr lang="en-US" b="1" dirty="0" err="1" smtClean="0"/>
              <a:t>StringBuffer</a:t>
            </a:r>
            <a:r>
              <a:rPr lang="en-US" b="1" dirty="0" smtClean="0"/>
              <a:t> </a:t>
            </a:r>
            <a:r>
              <a:rPr lang="en-US" dirty="0" smtClean="0"/>
              <a:t>in case of multi threaded.</a:t>
            </a:r>
            <a:endParaRPr lang="en-US" dirty="0"/>
          </a:p>
          <a:p>
            <a:pPr lvl="3"/>
            <a:endParaRPr lang="en-US" dirty="0" smtClean="0"/>
          </a:p>
          <a:p>
            <a:pPr lvl="2"/>
            <a:endParaRPr lang="en-US" dirty="0" smtClean="0"/>
          </a:p>
        </p:txBody>
      </p:sp>
    </p:spTree>
    <p:extLst>
      <p:ext uri="{BB962C8B-B14F-4D97-AF65-F5344CB8AC3E}">
        <p14:creationId xmlns:p14="http://schemas.microsoft.com/office/powerpoint/2010/main" val="29848372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br>
              <a:rPr lang="en-US" dirty="0" smtClean="0"/>
            </a:br>
            <a:endParaRPr lang="en-US" dirty="0"/>
          </a:p>
        </p:txBody>
      </p:sp>
      <p:sp>
        <p:nvSpPr>
          <p:cNvPr id="3" name="Content Placeholder 2"/>
          <p:cNvSpPr>
            <a:spLocks noGrp="1"/>
          </p:cNvSpPr>
          <p:nvPr>
            <p:ph idx="1"/>
          </p:nvPr>
        </p:nvSpPr>
        <p:spPr/>
        <p:txBody>
          <a:bodyPr/>
          <a:lstStyle/>
          <a:p>
            <a:r>
              <a:rPr lang="en-US" dirty="0" smtClean="0"/>
              <a:t>Exception Handling</a:t>
            </a:r>
          </a:p>
          <a:p>
            <a:pPr lvl="1"/>
            <a:r>
              <a:rPr lang="en-US" dirty="0" smtClean="0"/>
              <a:t>Handle failure conditions gracefully.</a:t>
            </a:r>
          </a:p>
          <a:p>
            <a:pPr lvl="1" algn="just"/>
            <a:r>
              <a:rPr lang="en-US" altLang="en-US" dirty="0"/>
              <a:t>Exception is a class which extends </a:t>
            </a:r>
            <a:r>
              <a:rPr lang="en-US" altLang="en-US" dirty="0" err="1" smtClean="0"/>
              <a:t>Throwable</a:t>
            </a:r>
            <a:r>
              <a:rPr lang="en-US" altLang="en-US" dirty="0" smtClean="0"/>
              <a:t>.</a:t>
            </a:r>
          </a:p>
          <a:p>
            <a:pPr lvl="1" algn="just"/>
            <a:r>
              <a:rPr lang="en-US" altLang="en-US" dirty="0" smtClean="0"/>
              <a:t>Objects </a:t>
            </a:r>
            <a:r>
              <a:rPr lang="en-US" altLang="en-US" dirty="0"/>
              <a:t>of Exception can be thrown and caught</a:t>
            </a:r>
            <a:r>
              <a:rPr lang="en-US" altLang="en-US" dirty="0" smtClean="0"/>
              <a:t>.</a:t>
            </a:r>
          </a:p>
          <a:p>
            <a:pPr lvl="1" algn="just"/>
            <a:r>
              <a:rPr lang="en-US" altLang="en-US" dirty="0" smtClean="0"/>
              <a:t>Try-</a:t>
            </a:r>
            <a:r>
              <a:rPr lang="en-US" altLang="en-US" dirty="0" err="1" smtClean="0"/>
              <a:t>cathc</a:t>
            </a:r>
            <a:r>
              <a:rPr lang="en-US" altLang="en-US" dirty="0" smtClean="0"/>
              <a:t> block.</a:t>
            </a:r>
          </a:p>
          <a:p>
            <a:pPr lvl="1" algn="just"/>
            <a:r>
              <a:rPr lang="en-US" altLang="en-US" dirty="0" smtClean="0"/>
              <a:t>Finally block is always executed.</a:t>
            </a:r>
          </a:p>
          <a:p>
            <a:pPr lvl="1" algn="just"/>
            <a:r>
              <a:rPr lang="en-US" altLang="en-US" dirty="0" smtClean="0"/>
              <a:t>Types</a:t>
            </a:r>
          </a:p>
          <a:p>
            <a:pPr lvl="2" algn="just"/>
            <a:r>
              <a:rPr lang="en-US" altLang="en-US" dirty="0" smtClean="0"/>
              <a:t>Checked </a:t>
            </a:r>
          </a:p>
          <a:p>
            <a:pPr lvl="3" algn="just"/>
            <a:r>
              <a:rPr lang="en-US" altLang="en-US" dirty="0"/>
              <a:t>Compile give error if not handled</a:t>
            </a:r>
            <a:r>
              <a:rPr lang="en-US" altLang="en-US" dirty="0" smtClean="0"/>
              <a:t>.</a:t>
            </a:r>
          </a:p>
          <a:p>
            <a:pPr lvl="2" algn="just"/>
            <a:r>
              <a:rPr lang="en-US" altLang="en-US" dirty="0" err="1" smtClean="0"/>
              <a:t>UnChecked</a:t>
            </a:r>
            <a:endParaRPr lang="en-US" altLang="en-US" dirty="0" smtClean="0"/>
          </a:p>
          <a:p>
            <a:pPr lvl="3" algn="just"/>
            <a:r>
              <a:rPr lang="en-US" altLang="en-US" dirty="0" smtClean="0"/>
              <a:t>Compiler let pass and don’t give error if not handled.</a:t>
            </a:r>
          </a:p>
          <a:p>
            <a:pPr marL="749300" lvl="3" indent="0" algn="just">
              <a:buNone/>
            </a:pPr>
            <a:endParaRPr lang="en-US" altLang="en-US" dirty="0" smtClean="0"/>
          </a:p>
          <a:p>
            <a:pPr lvl="3" algn="just"/>
            <a:endParaRPr lang="en-US" altLang="en-US" dirty="0"/>
          </a:p>
          <a:p>
            <a:pPr lvl="1"/>
            <a:endParaRPr lang="en-US" dirty="0" smtClean="0"/>
          </a:p>
        </p:txBody>
      </p:sp>
    </p:spTree>
    <p:extLst>
      <p:ext uri="{BB962C8B-B14F-4D97-AF65-F5344CB8AC3E}">
        <p14:creationId xmlns:p14="http://schemas.microsoft.com/office/powerpoint/2010/main" val="88277191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dirty="0" smtClean="0"/>
              <a:t>Serialization</a:t>
            </a:r>
          </a:p>
          <a:p>
            <a:pPr lvl="1"/>
            <a:r>
              <a:rPr lang="en-US" dirty="0" smtClean="0"/>
              <a:t>Saving the object’s state is called serialization. </a:t>
            </a:r>
          </a:p>
          <a:p>
            <a:pPr lvl="1"/>
            <a:r>
              <a:rPr lang="en-US" dirty="0" smtClean="0"/>
              <a:t>Reading the serialized state back into object is called deserialization.</a:t>
            </a:r>
          </a:p>
          <a:p>
            <a:pPr lvl="1"/>
            <a:r>
              <a:rPr lang="en-US" dirty="0" err="1" smtClean="0"/>
              <a:t>ObjectInputStream</a:t>
            </a:r>
            <a:r>
              <a:rPr lang="en-US" dirty="0" smtClean="0"/>
              <a:t>/</a:t>
            </a:r>
            <a:r>
              <a:rPr lang="en-US" dirty="0" err="1" smtClean="0"/>
              <a:t>ObjectOutputStream</a:t>
            </a:r>
            <a:r>
              <a:rPr lang="en-US" dirty="0" smtClean="0"/>
              <a:t> are used to read/write objects.</a:t>
            </a:r>
          </a:p>
          <a:p>
            <a:pPr lvl="1"/>
            <a:r>
              <a:rPr lang="en-US" dirty="0" smtClean="0"/>
              <a:t>Static and transient variables are not serialized.</a:t>
            </a:r>
          </a:p>
          <a:p>
            <a:pPr lvl="1"/>
            <a:r>
              <a:rPr lang="en-US" dirty="0" smtClean="0"/>
              <a:t>If super class is </a:t>
            </a:r>
            <a:r>
              <a:rPr lang="en-US" dirty="0"/>
              <a:t>serializable </a:t>
            </a:r>
            <a:r>
              <a:rPr lang="en-US" dirty="0" smtClean="0"/>
              <a:t>then sub classes are automatically serializable.</a:t>
            </a:r>
          </a:p>
          <a:p>
            <a:pPr lvl="1"/>
            <a:r>
              <a:rPr lang="en-US" dirty="0" smtClean="0"/>
              <a:t>If super class is not serializable and subclass is serializable, then non-serializable super constructor will run and non-serializable part of object is initialized to initial values.</a:t>
            </a:r>
          </a:p>
          <a:p>
            <a:pPr lvl="1"/>
            <a:r>
              <a:rPr lang="en-US" dirty="0" err="1" smtClean="0"/>
              <a:t>serialVersionUid</a:t>
            </a:r>
            <a:r>
              <a:rPr lang="en-US" dirty="0" smtClean="0"/>
              <a:t> is used for version controlling.</a:t>
            </a:r>
          </a:p>
          <a:p>
            <a:pPr lvl="1"/>
            <a:r>
              <a:rPr lang="en-US" dirty="0" smtClean="0"/>
              <a:t>If </a:t>
            </a:r>
            <a:r>
              <a:rPr lang="en-US" dirty="0" err="1" smtClean="0"/>
              <a:t>serialVersionUID</a:t>
            </a:r>
            <a:r>
              <a:rPr lang="en-US" dirty="0" smtClean="0"/>
              <a:t> is not provided, then JVM provides default </a:t>
            </a:r>
            <a:r>
              <a:rPr lang="en-US" dirty="0" err="1" smtClean="0"/>
              <a:t>serialVersionUID</a:t>
            </a:r>
            <a:r>
              <a:rPr lang="en-US" dirty="0" smtClean="0"/>
              <a:t>.</a:t>
            </a:r>
          </a:p>
          <a:p>
            <a:pPr lvl="1"/>
            <a:endParaRPr lang="en-US" dirty="0" smtClean="0"/>
          </a:p>
          <a:p>
            <a:pPr lvl="1"/>
            <a:endParaRPr lang="en-US" dirty="0"/>
          </a:p>
        </p:txBody>
      </p:sp>
    </p:spTree>
    <p:extLst>
      <p:ext uri="{BB962C8B-B14F-4D97-AF65-F5344CB8AC3E}">
        <p14:creationId xmlns:p14="http://schemas.microsoft.com/office/powerpoint/2010/main" val="311660339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dirty="0" smtClean="0"/>
              <a:t>Inner Classes</a:t>
            </a:r>
          </a:p>
          <a:p>
            <a:pPr lvl="1"/>
            <a:r>
              <a:rPr lang="en-US" dirty="0" smtClean="0"/>
              <a:t>A class inside another class is called inner class.</a:t>
            </a:r>
          </a:p>
          <a:p>
            <a:pPr lvl="1"/>
            <a:r>
              <a:rPr lang="en-US" dirty="0" smtClean="0"/>
              <a:t>Inner class can be used when you have different functionality but somewhat related. Example- Listener classes.</a:t>
            </a:r>
          </a:p>
          <a:p>
            <a:pPr lvl="1"/>
            <a:endParaRPr lang="en-US" dirty="0"/>
          </a:p>
          <a:p>
            <a:pPr lvl="1"/>
            <a:r>
              <a:rPr lang="en-US" dirty="0" smtClean="0"/>
              <a:t>Types</a:t>
            </a:r>
          </a:p>
          <a:p>
            <a:pPr lvl="2"/>
            <a:r>
              <a:rPr lang="en-US" dirty="0" smtClean="0"/>
              <a:t>Local Inner Class</a:t>
            </a:r>
          </a:p>
          <a:p>
            <a:pPr lvl="3"/>
            <a:r>
              <a:rPr lang="en-US" dirty="0" smtClean="0"/>
              <a:t>Regular inner classes</a:t>
            </a:r>
          </a:p>
          <a:p>
            <a:pPr lvl="2"/>
            <a:r>
              <a:rPr lang="en-US" dirty="0" smtClean="0"/>
              <a:t>Anonymous Inner Class</a:t>
            </a:r>
          </a:p>
          <a:p>
            <a:pPr lvl="3"/>
            <a:r>
              <a:rPr lang="en-US" dirty="0" smtClean="0"/>
              <a:t>Without name. Created just right at the moment when required.</a:t>
            </a:r>
          </a:p>
          <a:p>
            <a:pPr lvl="2"/>
            <a:r>
              <a:rPr lang="en-US" dirty="0" smtClean="0"/>
              <a:t>Static inner class</a:t>
            </a:r>
          </a:p>
          <a:p>
            <a:pPr lvl="3"/>
            <a:r>
              <a:rPr lang="en-US" dirty="0" smtClean="0"/>
              <a:t>Regular inner classes with </a:t>
            </a:r>
            <a:r>
              <a:rPr lang="en-US" smtClean="0"/>
              <a:t>static keyword.</a:t>
            </a:r>
            <a:endParaRPr lang="en-US" dirty="0" smtClean="0"/>
          </a:p>
        </p:txBody>
      </p:sp>
    </p:spTree>
    <p:extLst>
      <p:ext uri="{BB962C8B-B14F-4D97-AF65-F5344CB8AC3E}">
        <p14:creationId xmlns:p14="http://schemas.microsoft.com/office/powerpoint/2010/main" val="122870813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5" name="Text Placeholder 4"/>
          <p:cNvSpPr>
            <a:spLocks noGrp="1"/>
          </p:cNvSpPr>
          <p:nvPr>
            <p:ph type="body" sz="quarter" idx="14"/>
          </p:nvPr>
        </p:nvSpPr>
        <p:spPr>
          <a:xfrm>
            <a:off x="609599" y="870682"/>
            <a:ext cx="10929257" cy="5092700"/>
          </a:xfrm>
        </p:spPr>
        <p:txBody>
          <a:bodyPr/>
          <a:lstStyle/>
          <a:p>
            <a:r>
              <a:rPr lang="en-US" dirty="0" smtClean="0"/>
              <a:t>Sun Certified Java Programming (Kathy Sier</a:t>
            </a:r>
            <a:r>
              <a:rPr lang="en-US" dirty="0" smtClean="0"/>
              <a:t>ra and Bert Bates</a:t>
            </a:r>
            <a:r>
              <a:rPr lang="en-US" dirty="0" smtClean="0"/>
              <a:t>)</a:t>
            </a:r>
          </a:p>
          <a:p>
            <a:endParaRPr lang="en-US" dirty="0"/>
          </a:p>
          <a:p>
            <a:r>
              <a:rPr lang="en-US" dirty="0">
                <a:hlinkClick r:id="rId2"/>
              </a:rPr>
              <a:t>http://www.tutorialspoint.com/java</a:t>
            </a:r>
            <a:r>
              <a:rPr lang="en-US" dirty="0" smtClean="0">
                <a:hlinkClick r:id="rId2"/>
              </a:rPr>
              <a:t>/</a:t>
            </a:r>
            <a:endParaRPr lang="en-US" dirty="0" smtClean="0"/>
          </a:p>
          <a:p>
            <a:endParaRPr lang="en-US" dirty="0"/>
          </a:p>
          <a:p>
            <a:r>
              <a:rPr lang="en-US">
                <a:hlinkClick r:id="rId3"/>
              </a:rPr>
              <a:t>http</a:t>
            </a:r>
            <a:r>
              <a:rPr lang="en-US">
                <a:hlinkClick r:id="rId3"/>
              </a:rPr>
              <a:t>://</a:t>
            </a:r>
            <a:r>
              <a:rPr lang="en-US" smtClean="0">
                <a:hlinkClick r:id="rId3"/>
              </a:rPr>
              <a:t>tutorials.jenkov.com/java/index.html</a:t>
            </a:r>
            <a:endParaRPr lang="en-US" smtClean="0"/>
          </a:p>
          <a:p>
            <a:endParaRPr lang="en-US" dirty="0"/>
          </a:p>
        </p:txBody>
      </p:sp>
    </p:spTree>
    <p:extLst>
      <p:ext uri="{BB962C8B-B14F-4D97-AF65-F5344CB8AC3E}">
        <p14:creationId xmlns:p14="http://schemas.microsoft.com/office/powerpoint/2010/main" val="275642597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25742092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smtClean="0"/>
              <a:t>Final Class</a:t>
            </a:r>
          </a:p>
        </p:txBody>
      </p:sp>
      <p:sp>
        <p:nvSpPr>
          <p:cNvPr id="21507" name="Content Placeholder 2"/>
          <p:cNvSpPr>
            <a:spLocks noGrp="1"/>
          </p:cNvSpPr>
          <p:nvPr>
            <p:ph sz="quarter" idx="10"/>
          </p:nvPr>
        </p:nvSpPr>
        <p:spPr/>
        <p:txBody>
          <a:bodyPr/>
          <a:lstStyle/>
          <a:p>
            <a:pPr>
              <a:spcAft>
                <a:spcPct val="0"/>
              </a:spcAft>
            </a:pPr>
            <a:r>
              <a:rPr lang="en-US" altLang="en-US" smtClean="0"/>
              <a:t>If you make any class as final, you cannot extend it.</a:t>
            </a:r>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r>
              <a:rPr lang="en-US" altLang="en-US" smtClean="0"/>
              <a:t>Execution will end up in Compilation error. </a:t>
            </a:r>
          </a:p>
          <a:p>
            <a:pPr>
              <a:spcAft>
                <a:spcPct val="0"/>
              </a:spcAft>
            </a:pPr>
            <a:endParaRPr lang="en-US" altLang="en-US" smtClean="0"/>
          </a:p>
          <a:p>
            <a:pPr>
              <a:spcAft>
                <a:spcPct val="0"/>
              </a:spcAft>
            </a:pPr>
            <a:r>
              <a:rPr lang="en-US" altLang="en-US" smtClean="0"/>
              <a:t>As we are trying to override final class– Bike.</a:t>
            </a:r>
          </a:p>
          <a:p>
            <a:pPr>
              <a:spcAft>
                <a:spcPct val="0"/>
              </a:spcAft>
            </a:pPr>
            <a:endParaRPr lang="en-US" altLang="en-US" smtClean="0"/>
          </a:p>
          <a:p>
            <a:pPr>
              <a:spcAft>
                <a:spcPct val="0"/>
              </a:spcAft>
            </a:pPr>
            <a:endParaRPr lang="en-US" altLang="en-US" smtClean="0"/>
          </a:p>
          <a:p>
            <a:pPr>
              <a:spcAft>
                <a:spcPct val="0"/>
              </a:spcAft>
            </a:pPr>
            <a:endParaRPr lang="en-US" altLang="en-US" smtClean="0"/>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456" y="1600203"/>
            <a:ext cx="6830821" cy="3015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4803639"/>
      </p:ext>
    </p:extLst>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smtClean="0"/>
              <a:t>Final Class Usage</a:t>
            </a:r>
          </a:p>
        </p:txBody>
      </p:sp>
      <p:sp>
        <p:nvSpPr>
          <p:cNvPr id="3" name="Content Placeholder 2"/>
          <p:cNvSpPr>
            <a:spLocks noGrp="1"/>
          </p:cNvSpPr>
          <p:nvPr>
            <p:ph sz="quarter" idx="10"/>
          </p:nvPr>
        </p:nvSpPr>
        <p:spPr/>
        <p:txBody>
          <a:bodyPr/>
          <a:lstStyle/>
          <a:p>
            <a:pPr>
              <a:defRPr/>
            </a:pPr>
            <a:r>
              <a:rPr lang="en-US" dirty="0" smtClean="0"/>
              <a:t>Making a final class, a powerful and flexible feature (Inheritance) of OO language is disabled. Then </a:t>
            </a:r>
            <a:r>
              <a:rPr lang="en-US" dirty="0" smtClean="0">
                <a:solidFill>
                  <a:schemeClr val="accent1">
                    <a:lumMod val="60000"/>
                    <a:lumOff val="40000"/>
                  </a:schemeClr>
                </a:solidFill>
              </a:rPr>
              <a:t>why to use final</a:t>
            </a:r>
            <a:r>
              <a:rPr lang="en-US" dirty="0" smtClean="0"/>
              <a:t>? </a:t>
            </a:r>
          </a:p>
          <a:p>
            <a:pPr>
              <a:defRPr/>
            </a:pPr>
            <a:endParaRPr lang="en-US" dirty="0" smtClean="0"/>
          </a:p>
          <a:p>
            <a:pPr marL="0" indent="0">
              <a:buFont typeface="Wingdings" panose="05000000000000000000" pitchFamily="2" charset="2"/>
              <a:buNone/>
              <a:defRPr/>
            </a:pPr>
            <a:r>
              <a:rPr lang="en-US" dirty="0" smtClean="0"/>
              <a:t>Why to make a class final?</a:t>
            </a:r>
          </a:p>
          <a:p>
            <a:pPr lvl="1">
              <a:defRPr/>
            </a:pPr>
            <a:r>
              <a:rPr lang="en-US" dirty="0" smtClean="0"/>
              <a:t>One reason can be security, when you want to prevent inheritance of a class.</a:t>
            </a:r>
          </a:p>
          <a:p>
            <a:pPr lvl="1">
              <a:defRPr/>
            </a:pPr>
            <a:r>
              <a:rPr lang="en-US" dirty="0" smtClean="0"/>
              <a:t>Another can be optimization.</a:t>
            </a:r>
          </a:p>
          <a:p>
            <a:pPr lvl="1">
              <a:defRPr/>
            </a:pPr>
            <a:r>
              <a:rPr lang="en-US" dirty="0" smtClean="0"/>
              <a:t>Final classes are used when you are writing immutable classes which are highly used in multi-threaded environment.</a:t>
            </a:r>
          </a:p>
          <a:p>
            <a:pPr lvl="1">
              <a:defRPr/>
            </a:pPr>
            <a:r>
              <a:rPr lang="en-US" dirty="0"/>
              <a:t>Some classes perform standard functions and they are not meant to be </a:t>
            </a:r>
            <a:r>
              <a:rPr lang="en-US" dirty="0" smtClean="0"/>
              <a:t>modified.</a:t>
            </a:r>
          </a:p>
          <a:p>
            <a:pPr>
              <a:defRPr/>
            </a:pPr>
            <a:endParaRPr lang="en-US" dirty="0"/>
          </a:p>
          <a:p>
            <a:pPr>
              <a:defRPr/>
            </a:pPr>
            <a:r>
              <a:rPr lang="en-US" dirty="0" smtClean="0"/>
              <a:t>String class in java is final class. It’s made final for Security, optimization and also because of it’s standard functions. </a:t>
            </a:r>
          </a:p>
          <a:p>
            <a:pPr marL="0" indent="0">
              <a:buFont typeface="Wingdings" panose="05000000000000000000" pitchFamily="2" charset="2"/>
              <a:buNone/>
              <a:defRPr/>
            </a:pPr>
            <a:endParaRPr lang="en-US" dirty="0"/>
          </a:p>
        </p:txBody>
      </p:sp>
    </p:spTree>
    <p:extLst>
      <p:ext uri="{BB962C8B-B14F-4D97-AF65-F5344CB8AC3E}">
        <p14:creationId xmlns:p14="http://schemas.microsoft.com/office/powerpoint/2010/main" val="1990533123"/>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smtClean="0"/>
              <a:t>Q/A</a:t>
            </a:r>
          </a:p>
        </p:txBody>
      </p:sp>
      <p:sp>
        <p:nvSpPr>
          <p:cNvPr id="3" name="Content Placeholder 2"/>
          <p:cNvSpPr>
            <a:spLocks noGrp="1"/>
          </p:cNvSpPr>
          <p:nvPr>
            <p:ph sz="quarter" idx="10"/>
          </p:nvPr>
        </p:nvSpPr>
        <p:spPr/>
        <p:txBody>
          <a:bodyPr/>
          <a:lstStyle/>
          <a:p>
            <a:pPr marL="0" indent="0">
              <a:buFont typeface="Wingdings" panose="05000000000000000000" pitchFamily="2" charset="2"/>
              <a:buNone/>
              <a:defRPr/>
            </a:pPr>
            <a:r>
              <a:rPr lang="en-US" b="1" dirty="0" smtClean="0"/>
              <a:t>Q: Is </a:t>
            </a:r>
            <a:r>
              <a:rPr lang="en-US" b="1" dirty="0"/>
              <a:t>final method inherited</a:t>
            </a:r>
            <a:r>
              <a:rPr lang="en-US" b="1" dirty="0" smtClean="0"/>
              <a:t>?</a:t>
            </a:r>
          </a:p>
          <a:p>
            <a:pPr marL="0" indent="0">
              <a:buFont typeface="Wingdings" panose="05000000000000000000" pitchFamily="2" charset="2"/>
              <a:buNone/>
              <a:defRPr/>
            </a:pPr>
            <a:r>
              <a:rPr lang="en-US" dirty="0" smtClean="0"/>
              <a:t>A:  </a:t>
            </a:r>
            <a:r>
              <a:rPr lang="en-US" dirty="0"/>
              <a:t>- Yes, final method is inherited but you cannot override it</a:t>
            </a:r>
            <a:r>
              <a:rPr lang="en-US" dirty="0" smtClean="0"/>
              <a:t>.</a:t>
            </a:r>
          </a:p>
          <a:p>
            <a:pPr marL="0" indent="0">
              <a:buFont typeface="Wingdings" panose="05000000000000000000" pitchFamily="2" charset="2"/>
              <a:buNone/>
              <a:defRPr/>
            </a:pPr>
            <a:endParaRPr lang="en-US" dirty="0"/>
          </a:p>
          <a:p>
            <a:pPr marL="0" indent="0">
              <a:buFont typeface="Wingdings" panose="05000000000000000000" pitchFamily="2" charset="2"/>
              <a:buNone/>
              <a:defRPr/>
            </a:pPr>
            <a:r>
              <a:rPr lang="en-US" dirty="0" smtClean="0"/>
              <a:t>Q: </a:t>
            </a:r>
            <a:r>
              <a:rPr lang="en-US" b="1" dirty="0"/>
              <a:t>Can we initialize blank final variable?</a:t>
            </a:r>
          </a:p>
          <a:p>
            <a:pPr marL="0" indent="0">
              <a:buFont typeface="Wingdings" panose="05000000000000000000" pitchFamily="2" charset="2"/>
              <a:buNone/>
              <a:defRPr/>
            </a:pPr>
            <a:r>
              <a:rPr lang="en-US" dirty="0"/>
              <a:t>A: Yes, but only in constructor</a:t>
            </a:r>
            <a:r>
              <a:rPr lang="en-US" dirty="0" smtClean="0"/>
              <a:t>.</a:t>
            </a:r>
          </a:p>
          <a:p>
            <a:pPr marL="0" indent="0">
              <a:buFont typeface="Wingdings" panose="05000000000000000000" pitchFamily="2" charset="2"/>
              <a:buNone/>
              <a:defRPr/>
            </a:pPr>
            <a:endParaRPr lang="en-US" dirty="0" smtClean="0"/>
          </a:p>
          <a:p>
            <a:pPr marL="0" indent="0">
              <a:buFont typeface="Wingdings" panose="05000000000000000000" pitchFamily="2" charset="2"/>
              <a:buNone/>
              <a:defRPr/>
            </a:pPr>
            <a:r>
              <a:rPr lang="en-US" b="1" dirty="0" smtClean="0"/>
              <a:t>Q: Can </a:t>
            </a:r>
            <a:r>
              <a:rPr lang="en-US" b="1" dirty="0"/>
              <a:t>we declare a constructor </a:t>
            </a:r>
            <a:r>
              <a:rPr lang="en-US" b="1" dirty="0" smtClean="0"/>
              <a:t>final?</a:t>
            </a:r>
          </a:p>
          <a:p>
            <a:pPr marL="0" indent="0">
              <a:buFont typeface="Wingdings" panose="05000000000000000000" pitchFamily="2" charset="2"/>
              <a:buNone/>
              <a:defRPr/>
            </a:pPr>
            <a:r>
              <a:rPr lang="en-US" b="1" dirty="0" smtClean="0"/>
              <a:t>A: </a:t>
            </a:r>
            <a:r>
              <a:rPr lang="en-US" dirty="0" smtClean="0"/>
              <a:t>No</a:t>
            </a:r>
            <a:r>
              <a:rPr lang="en-US" dirty="0"/>
              <a:t>, because constructor is never inherited.</a:t>
            </a:r>
          </a:p>
          <a:p>
            <a:pPr marL="0" indent="0">
              <a:buFont typeface="Wingdings" panose="05000000000000000000" pitchFamily="2" charset="2"/>
              <a:buNone/>
              <a:defRPr/>
            </a:pPr>
            <a:r>
              <a:rPr lang="en-US" dirty="0" smtClean="0"/>
              <a:t> </a:t>
            </a:r>
            <a:endParaRPr lang="en-US" dirty="0"/>
          </a:p>
          <a:p>
            <a:pPr marL="0" indent="0">
              <a:buFont typeface="Wingdings" panose="05000000000000000000" pitchFamily="2" charset="2"/>
              <a:buNone/>
              <a:defRPr/>
            </a:pPr>
            <a:r>
              <a:rPr lang="en-US" b="1" dirty="0" smtClean="0"/>
              <a:t>Q: What </a:t>
            </a:r>
            <a:r>
              <a:rPr lang="en-US" b="1" dirty="0"/>
              <a:t>is final </a:t>
            </a:r>
            <a:r>
              <a:rPr lang="en-US" b="1" dirty="0" smtClean="0"/>
              <a:t>parameter?</a:t>
            </a:r>
          </a:p>
          <a:p>
            <a:pPr marL="0" indent="0">
              <a:buFont typeface="Wingdings" panose="05000000000000000000" pitchFamily="2" charset="2"/>
              <a:buNone/>
              <a:defRPr/>
            </a:pPr>
            <a:r>
              <a:rPr lang="en-US" b="1" dirty="0" smtClean="0"/>
              <a:t>A: </a:t>
            </a:r>
            <a:r>
              <a:rPr lang="en-US" dirty="0" smtClean="0"/>
              <a:t>If </a:t>
            </a:r>
            <a:r>
              <a:rPr lang="en-US" dirty="0"/>
              <a:t>you declare any parameter as final, you cannot change the value of it.</a:t>
            </a:r>
          </a:p>
          <a:p>
            <a:pPr marL="0" indent="0">
              <a:buFont typeface="Wingdings" panose="05000000000000000000" pitchFamily="2" charset="2"/>
              <a:buNone/>
              <a:defRPr/>
            </a:pPr>
            <a:endParaRPr lang="en-US" dirty="0"/>
          </a:p>
          <a:p>
            <a:pPr>
              <a:defRPr/>
            </a:pPr>
            <a:endParaRPr lang="en-US" dirty="0"/>
          </a:p>
        </p:txBody>
      </p:sp>
    </p:spTree>
    <p:extLst>
      <p:ext uri="{BB962C8B-B14F-4D97-AF65-F5344CB8AC3E}">
        <p14:creationId xmlns:p14="http://schemas.microsoft.com/office/powerpoint/2010/main" val="4137310762"/>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smtClean="0"/>
              <a:t>Object Initialization</a:t>
            </a:r>
          </a:p>
        </p:txBody>
      </p:sp>
      <p:sp>
        <p:nvSpPr>
          <p:cNvPr id="3" name="Content Placeholder 2"/>
          <p:cNvSpPr>
            <a:spLocks noGrp="1"/>
          </p:cNvSpPr>
          <p:nvPr>
            <p:ph sz="quarter" idx="10"/>
          </p:nvPr>
        </p:nvSpPr>
        <p:spPr/>
        <p:txBody>
          <a:bodyPr/>
          <a:lstStyle/>
          <a:p>
            <a:pPr>
              <a:defRPr/>
            </a:pPr>
            <a:r>
              <a:rPr lang="en-US" dirty="0"/>
              <a:t> An object is a chunk of memory bundled with the code that manipulates memory</a:t>
            </a:r>
            <a:r>
              <a:rPr lang="en-US" dirty="0" smtClean="0"/>
              <a:t>.</a:t>
            </a:r>
          </a:p>
          <a:p>
            <a:pPr>
              <a:defRPr/>
            </a:pPr>
            <a:r>
              <a:rPr lang="en-US" dirty="0" smtClean="0"/>
              <a:t> Object initialization in java is done through constructors.</a:t>
            </a:r>
            <a:endParaRPr lang="en-US" dirty="0"/>
          </a:p>
          <a:p>
            <a:pPr>
              <a:defRPr/>
            </a:pPr>
            <a:r>
              <a:rPr lang="en-US" dirty="0" smtClean="0"/>
              <a:t>Keyword – new is used to create new object.</a:t>
            </a:r>
            <a:endParaRPr lang="en-US" dirty="0"/>
          </a:p>
          <a:p>
            <a:pPr>
              <a:defRPr/>
            </a:pPr>
            <a:r>
              <a:rPr lang="en-US" dirty="0"/>
              <a:t>Y</a:t>
            </a:r>
            <a:r>
              <a:rPr lang="en-US" dirty="0" smtClean="0"/>
              <a:t>ou can allocate </a:t>
            </a:r>
            <a:r>
              <a:rPr lang="en-US" dirty="0"/>
              <a:t>memory for a new object with the </a:t>
            </a:r>
            <a:r>
              <a:rPr lang="en-US" i="1" dirty="0">
                <a:solidFill>
                  <a:schemeClr val="accent1">
                    <a:lumMod val="60000"/>
                    <a:lumOff val="40000"/>
                  </a:schemeClr>
                </a:solidFill>
              </a:rPr>
              <a:t>new</a:t>
            </a:r>
            <a:r>
              <a:rPr lang="en-US" dirty="0">
                <a:solidFill>
                  <a:schemeClr val="accent1">
                    <a:lumMod val="60000"/>
                    <a:lumOff val="40000"/>
                  </a:schemeClr>
                </a:solidFill>
              </a:rPr>
              <a:t> </a:t>
            </a:r>
            <a:r>
              <a:rPr lang="en-US" dirty="0"/>
              <a:t>operator or the </a:t>
            </a:r>
            <a:r>
              <a:rPr lang="en-US" i="1" dirty="0">
                <a:solidFill>
                  <a:schemeClr val="accent1">
                    <a:lumMod val="60000"/>
                    <a:lumOff val="40000"/>
                  </a:schemeClr>
                </a:solidFill>
              </a:rPr>
              <a:t>newInstance</a:t>
            </a:r>
            <a:r>
              <a:rPr lang="en-US" dirty="0"/>
              <a:t>() method of class </a:t>
            </a:r>
            <a:r>
              <a:rPr lang="en-US" dirty="0" err="1" smtClean="0"/>
              <a:t>Class</a:t>
            </a:r>
            <a:r>
              <a:rPr lang="en-US" dirty="0" smtClean="0"/>
              <a:t>.</a:t>
            </a:r>
          </a:p>
          <a:p>
            <a:pPr>
              <a:defRPr/>
            </a:pPr>
            <a:r>
              <a:rPr lang="en-US" dirty="0" smtClean="0"/>
              <a:t>Java objects resides in Heap and there references are stored in reference variables.</a:t>
            </a:r>
          </a:p>
          <a:p>
            <a:pPr>
              <a:defRPr/>
            </a:pPr>
            <a:endParaRPr lang="en-US" dirty="0" smtClean="0"/>
          </a:p>
          <a:p>
            <a:pPr>
              <a:defRPr/>
            </a:pPr>
            <a:endParaRPr lang="en-US" dirty="0"/>
          </a:p>
        </p:txBody>
      </p:sp>
      <p:pic>
        <p:nvPicPr>
          <p:cNvPr id="245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2269" y="3581403"/>
            <a:ext cx="3504287"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3626272"/>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b="1" smtClean="0"/>
              <a:t>Default initial values</a:t>
            </a:r>
            <a:endParaRPr lang="en-US" altLang="en-US" smtClean="0"/>
          </a:p>
        </p:txBody>
      </p:sp>
      <p:sp>
        <p:nvSpPr>
          <p:cNvPr id="25603" name="Content Placeholder 2"/>
          <p:cNvSpPr>
            <a:spLocks noGrp="1"/>
          </p:cNvSpPr>
          <p:nvPr>
            <p:ph sz="quarter" idx="10"/>
          </p:nvPr>
        </p:nvSpPr>
        <p:spPr>
          <a:xfrm>
            <a:off x="711015" y="990600"/>
            <a:ext cx="5383398" cy="5029200"/>
          </a:xfrm>
        </p:spPr>
        <p:txBody>
          <a:bodyPr/>
          <a:lstStyle/>
          <a:p>
            <a:pPr>
              <a:spcAft>
                <a:spcPct val="0"/>
              </a:spcAft>
            </a:pPr>
            <a:r>
              <a:rPr lang="en-US" altLang="en-US" smtClean="0"/>
              <a:t>If you provide no explicit initialization to instance variables, they will be awarded predictable default initial values. </a:t>
            </a:r>
          </a:p>
          <a:p>
            <a:pPr>
              <a:spcAft>
                <a:spcPct val="0"/>
              </a:spcAft>
            </a:pPr>
            <a:endParaRPr lang="en-US" altLang="en-US" smtClean="0"/>
          </a:p>
          <a:p>
            <a:pPr>
              <a:spcAft>
                <a:spcPct val="0"/>
              </a:spcAft>
            </a:pPr>
            <a:r>
              <a:rPr lang="en-US" altLang="en-US" smtClean="0"/>
              <a:t>Table shows default initial values for each variable.</a:t>
            </a:r>
          </a:p>
          <a:p>
            <a:pPr>
              <a:spcAft>
                <a:spcPct val="0"/>
              </a:spcAft>
            </a:pPr>
            <a:endParaRPr lang="en-US" altLang="en-US" smtClean="0"/>
          </a:p>
          <a:p>
            <a:pPr>
              <a:spcAft>
                <a:spcPct val="0"/>
              </a:spcAft>
            </a:pPr>
            <a:r>
              <a:rPr lang="en-US" altLang="en-US" smtClean="0"/>
              <a:t>Local variables are not given default initial values, they must be initialized explicitly before they are used.</a:t>
            </a:r>
          </a:p>
        </p:txBody>
      </p:sp>
      <p:graphicFrame>
        <p:nvGraphicFramePr>
          <p:cNvPr id="5" name="Table 4"/>
          <p:cNvGraphicFramePr>
            <a:graphicFrameLocks noGrp="1"/>
          </p:cNvGraphicFramePr>
          <p:nvPr/>
        </p:nvGraphicFramePr>
        <p:xfrm>
          <a:off x="6297561" y="1143000"/>
          <a:ext cx="5484972" cy="3657600"/>
        </p:xfrm>
        <a:graphic>
          <a:graphicData uri="http://schemas.openxmlformats.org/drawingml/2006/table">
            <a:tbl>
              <a:tblPr firstRow="1" bandRow="1">
                <a:tableStyleId>{5C22544A-7EE6-4342-B048-85BDC9FD1C3A}</a:tableStyleId>
              </a:tblPr>
              <a:tblGrid>
                <a:gridCol w="2742486"/>
                <a:gridCol w="2742486"/>
              </a:tblGrid>
              <a:tr h="312420">
                <a:tc>
                  <a:txBody>
                    <a:bodyPr/>
                    <a:lstStyle/>
                    <a:p>
                      <a:r>
                        <a:rPr lang="en-US" dirty="0" smtClean="0"/>
                        <a:t>Type</a:t>
                      </a:r>
                      <a:endParaRPr lang="en-US" dirty="0"/>
                    </a:p>
                  </a:txBody>
                  <a:tcPr marL="121888" marR="121888">
                    <a:solidFill>
                      <a:srgbClr val="F8F8F8"/>
                    </a:solidFill>
                  </a:tcPr>
                </a:tc>
                <a:tc>
                  <a:txBody>
                    <a:bodyPr/>
                    <a:lstStyle/>
                    <a:p>
                      <a:r>
                        <a:rPr lang="en-US" dirty="0" smtClean="0"/>
                        <a:t>Default Value</a:t>
                      </a:r>
                      <a:endParaRPr lang="en-US" dirty="0"/>
                    </a:p>
                  </a:txBody>
                  <a:tcPr marL="121888" marR="121888">
                    <a:solidFill>
                      <a:srgbClr val="F8F8F8"/>
                    </a:solidFill>
                  </a:tcPr>
                </a:tc>
              </a:tr>
              <a:tr h="312420">
                <a:tc>
                  <a:txBody>
                    <a:bodyPr/>
                    <a:lstStyle/>
                    <a:p>
                      <a:r>
                        <a:rPr lang="en-US" dirty="0" err="1" smtClean="0"/>
                        <a:t>boolean</a:t>
                      </a:r>
                      <a:endParaRPr lang="en-US" dirty="0"/>
                    </a:p>
                  </a:txBody>
                  <a:tcPr marL="121888" marR="121888">
                    <a:solidFill>
                      <a:srgbClr val="F8F8F8"/>
                    </a:solidFill>
                  </a:tcPr>
                </a:tc>
                <a:tc>
                  <a:txBody>
                    <a:bodyPr/>
                    <a:lstStyle/>
                    <a:p>
                      <a:r>
                        <a:rPr lang="en-US" dirty="0" smtClean="0"/>
                        <a:t>False</a:t>
                      </a:r>
                      <a:endParaRPr lang="en-US" dirty="0"/>
                    </a:p>
                  </a:txBody>
                  <a:tcPr marL="121888" marR="121888">
                    <a:solidFill>
                      <a:srgbClr val="F8F8F8"/>
                    </a:solidFill>
                  </a:tcPr>
                </a:tc>
              </a:tr>
              <a:tr h="312420">
                <a:tc>
                  <a:txBody>
                    <a:bodyPr/>
                    <a:lstStyle/>
                    <a:p>
                      <a:r>
                        <a:rPr lang="en-US" dirty="0" smtClean="0"/>
                        <a:t>byte</a:t>
                      </a:r>
                      <a:endParaRPr lang="en-US" dirty="0"/>
                    </a:p>
                  </a:txBody>
                  <a:tcPr marL="121888" marR="121888">
                    <a:solidFill>
                      <a:srgbClr val="F8F8F8"/>
                    </a:solidFill>
                  </a:tcPr>
                </a:tc>
                <a:tc>
                  <a:txBody>
                    <a:bodyPr/>
                    <a:lstStyle/>
                    <a:p>
                      <a:r>
                        <a:rPr lang="en-US" dirty="0" smtClean="0"/>
                        <a:t>0</a:t>
                      </a:r>
                      <a:endParaRPr lang="en-US" dirty="0"/>
                    </a:p>
                  </a:txBody>
                  <a:tcPr marL="121888" marR="121888">
                    <a:solidFill>
                      <a:srgbClr val="F8F8F8"/>
                    </a:solidFill>
                  </a:tcPr>
                </a:tc>
              </a:tr>
              <a:tr h="312420">
                <a:tc>
                  <a:txBody>
                    <a:bodyPr/>
                    <a:lstStyle/>
                    <a:p>
                      <a:r>
                        <a:rPr lang="en-US" dirty="0" smtClean="0"/>
                        <a:t>short</a:t>
                      </a:r>
                      <a:endParaRPr lang="en-US" dirty="0"/>
                    </a:p>
                  </a:txBody>
                  <a:tcPr marL="121888" marR="121888">
                    <a:solidFill>
                      <a:srgbClr val="F8F8F8"/>
                    </a:solidFill>
                  </a:tcPr>
                </a:tc>
                <a:tc>
                  <a:txBody>
                    <a:bodyPr/>
                    <a:lstStyle/>
                    <a:p>
                      <a:r>
                        <a:rPr lang="en-US" dirty="0" smtClean="0"/>
                        <a:t>0</a:t>
                      </a:r>
                      <a:endParaRPr lang="en-US" dirty="0"/>
                    </a:p>
                  </a:txBody>
                  <a:tcPr marL="121888" marR="121888">
                    <a:solidFill>
                      <a:srgbClr val="F8F8F8"/>
                    </a:solidFill>
                  </a:tcPr>
                </a:tc>
              </a:tr>
              <a:tr h="312420">
                <a:tc>
                  <a:txBody>
                    <a:bodyPr/>
                    <a:lstStyle/>
                    <a:p>
                      <a:r>
                        <a:rPr lang="en-US" dirty="0" err="1" smtClean="0"/>
                        <a:t>int</a:t>
                      </a:r>
                      <a:endParaRPr lang="en-US" dirty="0"/>
                    </a:p>
                  </a:txBody>
                  <a:tcPr marL="121888" marR="121888">
                    <a:solidFill>
                      <a:srgbClr val="F8F8F8"/>
                    </a:solidFill>
                  </a:tcPr>
                </a:tc>
                <a:tc>
                  <a:txBody>
                    <a:bodyPr/>
                    <a:lstStyle/>
                    <a:p>
                      <a:r>
                        <a:rPr lang="en-US" dirty="0" smtClean="0"/>
                        <a:t>0</a:t>
                      </a:r>
                      <a:endParaRPr lang="en-US" dirty="0"/>
                    </a:p>
                  </a:txBody>
                  <a:tcPr marL="121888" marR="121888">
                    <a:solidFill>
                      <a:srgbClr val="F8F8F8"/>
                    </a:solidFill>
                  </a:tcPr>
                </a:tc>
              </a:tr>
              <a:tr h="312420">
                <a:tc>
                  <a:txBody>
                    <a:bodyPr/>
                    <a:lstStyle/>
                    <a:p>
                      <a:r>
                        <a:rPr lang="en-US" dirty="0" smtClean="0"/>
                        <a:t>long</a:t>
                      </a:r>
                      <a:endParaRPr lang="en-US" dirty="0"/>
                    </a:p>
                  </a:txBody>
                  <a:tcPr marL="121888" marR="121888">
                    <a:solidFill>
                      <a:srgbClr val="F8F8F8"/>
                    </a:solidFill>
                  </a:tcPr>
                </a:tc>
                <a:tc>
                  <a:txBody>
                    <a:bodyPr/>
                    <a:lstStyle/>
                    <a:p>
                      <a:r>
                        <a:rPr lang="en-US" dirty="0" smtClean="0"/>
                        <a:t>0L</a:t>
                      </a:r>
                      <a:endParaRPr lang="en-US" dirty="0"/>
                    </a:p>
                  </a:txBody>
                  <a:tcPr marL="121888" marR="121888">
                    <a:solidFill>
                      <a:srgbClr val="F8F8F8"/>
                    </a:solidFill>
                  </a:tcPr>
                </a:tc>
              </a:tr>
              <a:tr h="312420">
                <a:tc>
                  <a:txBody>
                    <a:bodyPr/>
                    <a:lstStyle/>
                    <a:p>
                      <a:r>
                        <a:rPr lang="en-US" dirty="0" smtClean="0"/>
                        <a:t>char</a:t>
                      </a:r>
                      <a:endParaRPr lang="en-US" dirty="0"/>
                    </a:p>
                  </a:txBody>
                  <a:tcPr marL="121888" marR="121888">
                    <a:solidFill>
                      <a:srgbClr val="F8F8F8"/>
                    </a:solidFill>
                  </a:tcPr>
                </a:tc>
                <a:tc>
                  <a:txBody>
                    <a:bodyPr/>
                    <a:lstStyle/>
                    <a:p>
                      <a:r>
                        <a:rPr lang="en-US" dirty="0" smtClean="0"/>
                        <a:t>\u0000</a:t>
                      </a:r>
                      <a:endParaRPr lang="en-US" dirty="0"/>
                    </a:p>
                  </a:txBody>
                  <a:tcPr marL="121888" marR="121888">
                    <a:solidFill>
                      <a:srgbClr val="F8F8F8"/>
                    </a:solidFill>
                  </a:tcPr>
                </a:tc>
              </a:tr>
              <a:tr h="312420">
                <a:tc>
                  <a:txBody>
                    <a:bodyPr/>
                    <a:lstStyle/>
                    <a:p>
                      <a:r>
                        <a:rPr lang="en-US" dirty="0" smtClean="0"/>
                        <a:t>float</a:t>
                      </a:r>
                      <a:endParaRPr lang="en-US" dirty="0"/>
                    </a:p>
                  </a:txBody>
                  <a:tcPr marL="121888" marR="121888">
                    <a:solidFill>
                      <a:srgbClr val="F8F8F8"/>
                    </a:solidFill>
                  </a:tcPr>
                </a:tc>
                <a:tc>
                  <a:txBody>
                    <a:bodyPr/>
                    <a:lstStyle/>
                    <a:p>
                      <a:r>
                        <a:rPr lang="en-US" dirty="0" smtClean="0"/>
                        <a:t>0.0F</a:t>
                      </a:r>
                      <a:endParaRPr lang="en-US" dirty="0"/>
                    </a:p>
                  </a:txBody>
                  <a:tcPr marL="121888" marR="121888">
                    <a:solidFill>
                      <a:srgbClr val="F8F8F8"/>
                    </a:solidFill>
                  </a:tcPr>
                </a:tc>
              </a:tr>
              <a:tr h="312420">
                <a:tc>
                  <a:txBody>
                    <a:bodyPr/>
                    <a:lstStyle/>
                    <a:p>
                      <a:r>
                        <a:rPr lang="en-US" dirty="0" smtClean="0"/>
                        <a:t>double</a:t>
                      </a:r>
                      <a:endParaRPr lang="en-US" dirty="0"/>
                    </a:p>
                  </a:txBody>
                  <a:tcPr marL="121888" marR="121888">
                    <a:solidFill>
                      <a:srgbClr val="F8F8F8"/>
                    </a:solidFill>
                  </a:tcPr>
                </a:tc>
                <a:tc>
                  <a:txBody>
                    <a:bodyPr/>
                    <a:lstStyle/>
                    <a:p>
                      <a:r>
                        <a:rPr lang="en-US" dirty="0" smtClean="0"/>
                        <a:t>0.0d</a:t>
                      </a:r>
                      <a:endParaRPr lang="en-US" dirty="0"/>
                    </a:p>
                  </a:txBody>
                  <a:tcPr marL="121888" marR="121888">
                    <a:solidFill>
                      <a:srgbClr val="F8F8F8"/>
                    </a:solidFill>
                  </a:tcPr>
                </a:tc>
              </a:tr>
              <a:tr h="312420">
                <a:tc>
                  <a:txBody>
                    <a:bodyPr/>
                    <a:lstStyle/>
                    <a:p>
                      <a:r>
                        <a:rPr lang="en-US" dirty="0" smtClean="0"/>
                        <a:t>object reference</a:t>
                      </a:r>
                      <a:endParaRPr lang="en-US" dirty="0"/>
                    </a:p>
                  </a:txBody>
                  <a:tcPr marL="121888" marR="121888">
                    <a:solidFill>
                      <a:srgbClr val="F8F8F8"/>
                    </a:solidFill>
                  </a:tcPr>
                </a:tc>
                <a:tc>
                  <a:txBody>
                    <a:bodyPr/>
                    <a:lstStyle/>
                    <a:p>
                      <a:r>
                        <a:rPr lang="en-US" dirty="0" smtClean="0"/>
                        <a:t>null</a:t>
                      </a:r>
                      <a:endParaRPr lang="en-US" dirty="0"/>
                    </a:p>
                  </a:txBody>
                  <a:tcPr marL="121888" marR="121888">
                    <a:solidFill>
                      <a:srgbClr val="F8F8F8"/>
                    </a:solidFill>
                  </a:tcPr>
                </a:tc>
              </a:tr>
            </a:tbl>
          </a:graphicData>
        </a:graphic>
      </p:graphicFrame>
    </p:spTree>
    <p:extLst>
      <p:ext uri="{BB962C8B-B14F-4D97-AF65-F5344CB8AC3E}">
        <p14:creationId xmlns:p14="http://schemas.microsoft.com/office/powerpoint/2010/main" val="320719030"/>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en-US" smtClean="0"/>
              <a:t>Constructor</a:t>
            </a:r>
          </a:p>
        </p:txBody>
      </p:sp>
      <p:sp>
        <p:nvSpPr>
          <p:cNvPr id="40963" name="Rectangle 5"/>
          <p:cNvSpPr>
            <a:spLocks noGrp="1" noChangeArrowheads="1"/>
          </p:cNvSpPr>
          <p:nvPr>
            <p:ph type="body" sz="half" idx="1"/>
          </p:nvPr>
        </p:nvSpPr>
        <p:spPr>
          <a:xfrm>
            <a:off x="594629" y="1282700"/>
            <a:ext cx="5906078" cy="4737100"/>
          </a:xfrm>
        </p:spPr>
        <p:txBody>
          <a:bodyPr/>
          <a:lstStyle/>
          <a:p>
            <a:pPr eaLnBrk="1" hangingPunct="1">
              <a:lnSpc>
                <a:spcPct val="110000"/>
              </a:lnSpc>
              <a:defRPr/>
            </a:pPr>
            <a:r>
              <a:rPr lang="en-US" kern="1200" dirty="0" smtClean="0"/>
              <a:t>Object Creation</a:t>
            </a:r>
          </a:p>
          <a:p>
            <a:pPr lvl="1" eaLnBrk="1" hangingPunct="1">
              <a:lnSpc>
                <a:spcPct val="110000"/>
              </a:lnSpc>
              <a:defRPr/>
            </a:pPr>
            <a:r>
              <a:rPr lang="en-US" kern="1200" dirty="0" smtClean="0"/>
              <a:t>Elephant </a:t>
            </a:r>
            <a:r>
              <a:rPr lang="en-US" kern="1200" dirty="0" err="1" smtClean="0"/>
              <a:t>elephant</a:t>
            </a:r>
            <a:r>
              <a:rPr lang="en-US" kern="1200" dirty="0" smtClean="0"/>
              <a:t> = new Elephant();</a:t>
            </a:r>
          </a:p>
          <a:p>
            <a:pPr eaLnBrk="1" hangingPunct="1">
              <a:lnSpc>
                <a:spcPct val="110000"/>
              </a:lnSpc>
              <a:defRPr/>
            </a:pPr>
            <a:endParaRPr lang="en-US" kern="1200" dirty="0" smtClean="0"/>
          </a:p>
          <a:p>
            <a:pPr eaLnBrk="1" hangingPunct="1">
              <a:lnSpc>
                <a:spcPct val="110000"/>
              </a:lnSpc>
              <a:defRPr/>
            </a:pPr>
            <a:r>
              <a:rPr lang="en-US" kern="1200" dirty="0" smtClean="0"/>
              <a:t>Constructors are used to set the values in instance variables or process anything required before an object can be used.</a:t>
            </a:r>
          </a:p>
          <a:p>
            <a:pPr eaLnBrk="1" hangingPunct="1">
              <a:lnSpc>
                <a:spcPct val="110000"/>
              </a:lnSpc>
              <a:defRPr/>
            </a:pPr>
            <a:endParaRPr lang="en-US" kern="1200" dirty="0" smtClean="0"/>
          </a:p>
          <a:p>
            <a:pPr eaLnBrk="1" hangingPunct="1">
              <a:lnSpc>
                <a:spcPct val="110000"/>
              </a:lnSpc>
              <a:defRPr/>
            </a:pPr>
            <a:r>
              <a:rPr lang="en-US" kern="1200" dirty="0" smtClean="0"/>
              <a:t>The constructor name need to be same as class name.</a:t>
            </a:r>
          </a:p>
          <a:p>
            <a:pPr eaLnBrk="1" hangingPunct="1">
              <a:lnSpc>
                <a:spcPct val="110000"/>
              </a:lnSpc>
              <a:defRPr/>
            </a:pPr>
            <a:endParaRPr lang="en-US" kern="1200" dirty="0" smtClean="0"/>
          </a:p>
          <a:p>
            <a:pPr eaLnBrk="1" hangingPunct="1">
              <a:lnSpc>
                <a:spcPct val="110000"/>
              </a:lnSpc>
              <a:defRPr/>
            </a:pPr>
            <a:r>
              <a:rPr lang="en-US" kern="1200" dirty="0" smtClean="0"/>
              <a:t>Constructor does not return anything.</a:t>
            </a:r>
          </a:p>
          <a:p>
            <a:pPr eaLnBrk="1" hangingPunct="1">
              <a:lnSpc>
                <a:spcPct val="110000"/>
              </a:lnSpc>
              <a:defRPr/>
            </a:pPr>
            <a:endParaRPr lang="en-US" kern="1200" dirty="0" smtClean="0"/>
          </a:p>
          <a:p>
            <a:pPr eaLnBrk="1" hangingPunct="1">
              <a:lnSpc>
                <a:spcPct val="110000"/>
              </a:lnSpc>
              <a:defRPr/>
            </a:pPr>
            <a:r>
              <a:rPr lang="en-US" kern="1200" dirty="0" smtClean="0"/>
              <a:t>A class can have multiple overloaded constructors.</a:t>
            </a:r>
          </a:p>
        </p:txBody>
      </p:sp>
      <p:sp>
        <p:nvSpPr>
          <p:cNvPr id="26628" name="AutoShape 6"/>
          <p:cNvSpPr>
            <a:spLocks noChangeArrowheads="1"/>
          </p:cNvSpPr>
          <p:nvPr/>
        </p:nvSpPr>
        <p:spPr bwMode="auto">
          <a:xfrm>
            <a:off x="6907001" y="1600200"/>
            <a:ext cx="4875530" cy="4191000"/>
          </a:xfrm>
          <a:prstGeom prst="roundRect">
            <a:avLst>
              <a:gd name="adj" fmla="val 16667"/>
            </a:avLst>
          </a:prstGeom>
          <a:gradFill rotWithShape="1">
            <a:gsLst>
              <a:gs pos="0">
                <a:srgbClr val="FFFFC9"/>
              </a:gs>
              <a:gs pos="100000">
                <a:srgbClr val="FFFFFF"/>
              </a:gs>
            </a:gsLst>
            <a:lin ang="2700000" scaled="1"/>
          </a:gradFill>
          <a:ln w="3175">
            <a:solidFill>
              <a:srgbClr val="FFDA65"/>
            </a:solidFill>
            <a:round/>
            <a:headEnd/>
            <a:tailEnd/>
          </a:ln>
        </p:spPr>
        <p:txBody>
          <a:bodyPr lIns="91429" tIns="45714" rIns="91429" bIns="45714"/>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nSpc>
                <a:spcPct val="120000"/>
              </a:lnSpc>
              <a:spcBef>
                <a:spcPct val="20000"/>
              </a:spcBef>
              <a:buClr>
                <a:schemeClr val="accent1"/>
              </a:buClr>
              <a:buSzTx/>
              <a:buFont typeface="Wingdings" pitchFamily="2" charset="2"/>
              <a:buNone/>
            </a:pPr>
            <a:r>
              <a:rPr lang="en-US" altLang="en-US" sz="1400">
                <a:solidFill>
                  <a:srgbClr val="4D4D4D"/>
                </a:solidFill>
              </a:rPr>
              <a:t>public class Elephant { </a:t>
            </a:r>
          </a:p>
          <a:p>
            <a:pPr>
              <a:lnSpc>
                <a:spcPct val="120000"/>
              </a:lnSpc>
              <a:spcBef>
                <a:spcPct val="20000"/>
              </a:spcBef>
              <a:buClr>
                <a:schemeClr val="accent1"/>
              </a:buClr>
              <a:buSzTx/>
              <a:buFont typeface="Wingdings" pitchFamily="2" charset="2"/>
              <a:buNone/>
            </a:pPr>
            <a:r>
              <a:rPr lang="en-US" altLang="en-US" sz="1400">
                <a:solidFill>
                  <a:srgbClr val="4D4D4D"/>
                </a:solidFill>
              </a:rPr>
              <a:t>     int size;</a:t>
            </a:r>
          </a:p>
          <a:p>
            <a:pPr>
              <a:lnSpc>
                <a:spcPct val="120000"/>
              </a:lnSpc>
              <a:spcBef>
                <a:spcPct val="20000"/>
              </a:spcBef>
              <a:buClr>
                <a:schemeClr val="accent1"/>
              </a:buClr>
              <a:buSzTx/>
              <a:buFont typeface="Wingdings" pitchFamily="2" charset="2"/>
              <a:buNone/>
            </a:pPr>
            <a:r>
              <a:rPr lang="en-US" altLang="en-US" sz="1400">
                <a:solidFill>
                  <a:srgbClr val="4D4D4D"/>
                </a:solidFill>
              </a:rPr>
              <a:t>    </a:t>
            </a:r>
          </a:p>
          <a:p>
            <a:pPr>
              <a:lnSpc>
                <a:spcPct val="120000"/>
              </a:lnSpc>
              <a:spcBef>
                <a:spcPct val="20000"/>
              </a:spcBef>
              <a:buClr>
                <a:schemeClr val="accent1"/>
              </a:buClr>
              <a:buSzTx/>
              <a:buFont typeface="Wingdings" pitchFamily="2" charset="2"/>
              <a:buNone/>
            </a:pPr>
            <a:r>
              <a:rPr lang="en-US" altLang="en-US" sz="1400">
                <a:solidFill>
                  <a:srgbClr val="4D4D4D"/>
                </a:solidFill>
              </a:rPr>
              <a:t>    // Default constructor</a:t>
            </a:r>
          </a:p>
          <a:p>
            <a:pPr>
              <a:lnSpc>
                <a:spcPct val="120000"/>
              </a:lnSpc>
              <a:spcBef>
                <a:spcPct val="20000"/>
              </a:spcBef>
              <a:buClr>
                <a:schemeClr val="accent1"/>
              </a:buClr>
              <a:buSzTx/>
              <a:buFont typeface="Wingdings" pitchFamily="2" charset="2"/>
              <a:buNone/>
            </a:pPr>
            <a:r>
              <a:rPr lang="en-US" altLang="en-US" sz="1400">
                <a:solidFill>
                  <a:srgbClr val="4D4D4D"/>
                </a:solidFill>
              </a:rPr>
              <a:t>    public Elephant() { </a:t>
            </a:r>
          </a:p>
          <a:p>
            <a:pPr>
              <a:lnSpc>
                <a:spcPct val="120000"/>
              </a:lnSpc>
              <a:spcBef>
                <a:spcPct val="20000"/>
              </a:spcBef>
              <a:buClr>
                <a:schemeClr val="accent1"/>
              </a:buClr>
              <a:buSzTx/>
              <a:buFont typeface="Wingdings" pitchFamily="2" charset="2"/>
              <a:buNone/>
            </a:pPr>
            <a:r>
              <a:rPr lang="en-US" altLang="en-US" sz="1400">
                <a:solidFill>
                  <a:srgbClr val="4D4D4D"/>
                </a:solidFill>
              </a:rPr>
              <a:t>      size = 100;</a:t>
            </a:r>
          </a:p>
          <a:p>
            <a:pPr>
              <a:lnSpc>
                <a:spcPct val="120000"/>
              </a:lnSpc>
              <a:spcBef>
                <a:spcPct val="20000"/>
              </a:spcBef>
              <a:buClr>
                <a:schemeClr val="accent1"/>
              </a:buClr>
              <a:buSzTx/>
              <a:buFont typeface="Wingdings" pitchFamily="2" charset="2"/>
              <a:buNone/>
            </a:pPr>
            <a:r>
              <a:rPr lang="en-US" altLang="en-US" sz="1400">
                <a:solidFill>
                  <a:srgbClr val="4D4D4D"/>
                </a:solidFill>
              </a:rPr>
              <a:t>    }</a:t>
            </a:r>
          </a:p>
          <a:p>
            <a:pPr>
              <a:lnSpc>
                <a:spcPct val="120000"/>
              </a:lnSpc>
              <a:spcBef>
                <a:spcPct val="20000"/>
              </a:spcBef>
              <a:buClr>
                <a:schemeClr val="accent1"/>
              </a:buClr>
              <a:buSzTx/>
              <a:buFont typeface="Wingdings" pitchFamily="2" charset="2"/>
              <a:buNone/>
            </a:pPr>
            <a:endParaRPr lang="en-US" altLang="en-US" sz="1400">
              <a:solidFill>
                <a:srgbClr val="4D4D4D"/>
              </a:solidFill>
            </a:endParaRPr>
          </a:p>
          <a:p>
            <a:pPr>
              <a:lnSpc>
                <a:spcPct val="120000"/>
              </a:lnSpc>
              <a:spcBef>
                <a:spcPct val="20000"/>
              </a:spcBef>
              <a:buClr>
                <a:schemeClr val="accent1"/>
              </a:buClr>
              <a:buSzTx/>
              <a:buFont typeface="Wingdings" pitchFamily="2" charset="2"/>
              <a:buNone/>
            </a:pPr>
            <a:r>
              <a:rPr lang="en-US" altLang="en-US" sz="1400">
                <a:solidFill>
                  <a:srgbClr val="4D4D4D"/>
                </a:solidFill>
              </a:rPr>
              <a:t>    // Pass parameter to set constructor</a:t>
            </a:r>
          </a:p>
          <a:p>
            <a:pPr>
              <a:lnSpc>
                <a:spcPct val="120000"/>
              </a:lnSpc>
              <a:spcBef>
                <a:spcPct val="20000"/>
              </a:spcBef>
              <a:buClr>
                <a:schemeClr val="accent1"/>
              </a:buClr>
              <a:buSzTx/>
              <a:buFont typeface="Wingdings" pitchFamily="2" charset="2"/>
              <a:buNone/>
            </a:pPr>
            <a:r>
              <a:rPr lang="en-US" altLang="en-US" sz="1400">
                <a:solidFill>
                  <a:srgbClr val="4D4D4D"/>
                </a:solidFill>
              </a:rPr>
              <a:t>    public Elephant (int size) {</a:t>
            </a:r>
          </a:p>
          <a:p>
            <a:pPr>
              <a:lnSpc>
                <a:spcPct val="120000"/>
              </a:lnSpc>
              <a:spcBef>
                <a:spcPct val="20000"/>
              </a:spcBef>
              <a:buClr>
                <a:schemeClr val="accent1"/>
              </a:buClr>
              <a:buSzTx/>
              <a:buFont typeface="Wingdings" pitchFamily="2" charset="2"/>
              <a:buNone/>
            </a:pPr>
            <a:r>
              <a:rPr lang="en-US" altLang="en-US" sz="1400">
                <a:solidFill>
                  <a:srgbClr val="4D4D4D"/>
                </a:solidFill>
              </a:rPr>
              <a:t>      this.size = size;</a:t>
            </a:r>
          </a:p>
          <a:p>
            <a:pPr>
              <a:lnSpc>
                <a:spcPct val="120000"/>
              </a:lnSpc>
              <a:spcBef>
                <a:spcPct val="20000"/>
              </a:spcBef>
              <a:buClr>
                <a:schemeClr val="accent1"/>
              </a:buClr>
              <a:buSzTx/>
              <a:buFont typeface="Wingdings" pitchFamily="2" charset="2"/>
              <a:buNone/>
            </a:pPr>
            <a:r>
              <a:rPr lang="en-US" altLang="en-US" sz="1400">
                <a:solidFill>
                  <a:srgbClr val="4D4D4D"/>
                </a:solidFill>
              </a:rPr>
              <a:t>    }</a:t>
            </a:r>
          </a:p>
          <a:p>
            <a:pPr>
              <a:lnSpc>
                <a:spcPct val="120000"/>
              </a:lnSpc>
              <a:spcBef>
                <a:spcPct val="20000"/>
              </a:spcBef>
              <a:buClr>
                <a:schemeClr val="accent1"/>
              </a:buClr>
              <a:buSzTx/>
              <a:buFont typeface="Wingdings" pitchFamily="2" charset="2"/>
              <a:buNone/>
            </a:pPr>
            <a:r>
              <a:rPr lang="en-US" altLang="en-US" sz="1400">
                <a:solidFill>
                  <a:srgbClr val="4D4D4D"/>
                </a:solidFill>
              </a:rPr>
              <a:t>}</a:t>
            </a:r>
          </a:p>
        </p:txBody>
      </p:sp>
    </p:spTree>
    <p:extLst>
      <p:ext uri="{BB962C8B-B14F-4D97-AF65-F5344CB8AC3E}">
        <p14:creationId xmlns:p14="http://schemas.microsoft.com/office/powerpoint/2010/main" val="273812775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682171"/>
            <a:ext cx="5483384" cy="5477329"/>
          </a:xfrm>
        </p:spPr>
        <p:txBody>
          <a:bodyPr>
            <a:normAutofit fontScale="92500" lnSpcReduction="20000"/>
          </a:bodyPr>
          <a:lstStyle/>
          <a:p>
            <a:pPr>
              <a:lnSpc>
                <a:spcPct val="100000"/>
              </a:lnSpc>
              <a:defRPr/>
            </a:pPr>
            <a:r>
              <a:rPr lang="en-US" dirty="0"/>
              <a:t>Use Of static key word</a:t>
            </a:r>
          </a:p>
          <a:p>
            <a:pPr>
              <a:lnSpc>
                <a:spcPct val="100000"/>
              </a:lnSpc>
              <a:defRPr/>
            </a:pPr>
            <a:r>
              <a:rPr lang="en-US" dirty="0"/>
              <a:t>Use Of Final</a:t>
            </a:r>
          </a:p>
          <a:p>
            <a:pPr>
              <a:lnSpc>
                <a:spcPct val="100000"/>
              </a:lnSpc>
              <a:defRPr/>
            </a:pPr>
            <a:r>
              <a:rPr lang="en-US" dirty="0"/>
              <a:t>Object Initialization</a:t>
            </a:r>
          </a:p>
          <a:p>
            <a:pPr>
              <a:lnSpc>
                <a:spcPct val="100000"/>
              </a:lnSpc>
              <a:defRPr/>
            </a:pPr>
            <a:r>
              <a:rPr lang="en-US" dirty="0"/>
              <a:t>Hash code and Equal Contract</a:t>
            </a:r>
          </a:p>
          <a:p>
            <a:pPr>
              <a:lnSpc>
                <a:spcPct val="100000"/>
              </a:lnSpc>
              <a:defRPr/>
            </a:pPr>
            <a:r>
              <a:rPr lang="en-US" dirty="0"/>
              <a:t>Overriding rules</a:t>
            </a:r>
          </a:p>
          <a:p>
            <a:pPr>
              <a:lnSpc>
                <a:spcPct val="100000"/>
              </a:lnSpc>
              <a:defRPr/>
            </a:pPr>
            <a:r>
              <a:rPr lang="en-US" dirty="0"/>
              <a:t>Method hiding</a:t>
            </a:r>
          </a:p>
          <a:p>
            <a:pPr>
              <a:lnSpc>
                <a:spcPct val="100000"/>
              </a:lnSpc>
              <a:defRPr/>
            </a:pPr>
            <a:r>
              <a:rPr lang="en-US" dirty="0"/>
              <a:t>Immutability</a:t>
            </a:r>
          </a:p>
          <a:p>
            <a:pPr>
              <a:lnSpc>
                <a:spcPct val="100000"/>
              </a:lnSpc>
              <a:defRPr/>
            </a:pPr>
            <a:r>
              <a:rPr lang="en-US" dirty="0"/>
              <a:t>Cloning</a:t>
            </a:r>
          </a:p>
          <a:p>
            <a:pPr>
              <a:lnSpc>
                <a:spcPct val="100000"/>
              </a:lnSpc>
              <a:defRPr/>
            </a:pPr>
            <a:r>
              <a:rPr lang="en-US" dirty="0"/>
              <a:t>Annotations</a:t>
            </a:r>
          </a:p>
          <a:p>
            <a:pPr>
              <a:lnSpc>
                <a:spcPct val="100000"/>
              </a:lnSpc>
              <a:defRPr/>
            </a:pPr>
            <a:r>
              <a:rPr lang="en-US" dirty="0"/>
              <a:t>String pool</a:t>
            </a:r>
          </a:p>
          <a:p>
            <a:pPr>
              <a:lnSpc>
                <a:spcPct val="100000"/>
              </a:lnSpc>
              <a:defRPr/>
            </a:pPr>
            <a:r>
              <a:rPr lang="en-US" dirty="0"/>
              <a:t>Exception handling</a:t>
            </a:r>
          </a:p>
          <a:p>
            <a:pPr>
              <a:lnSpc>
                <a:spcPct val="100000"/>
              </a:lnSpc>
              <a:defRPr/>
            </a:pPr>
            <a:r>
              <a:rPr lang="en-US" dirty="0"/>
              <a:t>Serialization</a:t>
            </a:r>
          </a:p>
          <a:p>
            <a:pPr>
              <a:lnSpc>
                <a:spcPct val="100000"/>
              </a:lnSpc>
              <a:defRPr/>
            </a:pPr>
            <a:r>
              <a:rPr lang="en-US" dirty="0"/>
              <a:t>Inner Class</a:t>
            </a:r>
          </a:p>
          <a:p>
            <a:endParaRPr lang="en-US" dirty="0"/>
          </a:p>
        </p:txBody>
      </p:sp>
    </p:spTree>
    <p:extLst>
      <p:ext uri="{BB962C8B-B14F-4D97-AF65-F5344CB8AC3E}">
        <p14:creationId xmlns:p14="http://schemas.microsoft.com/office/powerpoint/2010/main" val="32313900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b="1" smtClean="0"/>
              <a:t>Types of java constructors</a:t>
            </a:r>
            <a:endParaRPr lang="en-US" altLang="en-US" smtClean="0"/>
          </a:p>
        </p:txBody>
      </p:sp>
      <p:sp>
        <p:nvSpPr>
          <p:cNvPr id="3" name="Content Placeholder 2"/>
          <p:cNvSpPr>
            <a:spLocks noGrp="1"/>
          </p:cNvSpPr>
          <p:nvPr>
            <p:ph sz="quarter" idx="10"/>
          </p:nvPr>
        </p:nvSpPr>
        <p:spPr>
          <a:xfrm>
            <a:off x="711015" y="990599"/>
            <a:ext cx="4383499" cy="5453743"/>
          </a:xfrm>
        </p:spPr>
        <p:txBody>
          <a:bodyPr/>
          <a:lstStyle/>
          <a:p>
            <a:pPr>
              <a:defRPr/>
            </a:pPr>
            <a:r>
              <a:rPr lang="en-US" dirty="0"/>
              <a:t>Default constructor (no-</a:t>
            </a:r>
            <a:r>
              <a:rPr lang="en-US" dirty="0" err="1"/>
              <a:t>arg</a:t>
            </a:r>
            <a:r>
              <a:rPr lang="en-US" dirty="0"/>
              <a:t> constructor</a:t>
            </a:r>
            <a:r>
              <a:rPr lang="en-US" dirty="0" smtClean="0"/>
              <a:t>)</a:t>
            </a:r>
          </a:p>
          <a:p>
            <a:pPr marL="233362" lvl="1" indent="0">
              <a:buFont typeface="Wingdings" panose="05000000000000000000" pitchFamily="2" charset="2"/>
              <a:buNone/>
              <a:defRPr/>
            </a:pPr>
            <a:r>
              <a:rPr lang="en-US" sz="1400" dirty="0" smtClean="0"/>
              <a:t>	Default </a:t>
            </a:r>
            <a:r>
              <a:rPr lang="en-US" sz="1400" dirty="0"/>
              <a:t>constructor provides the default values to </a:t>
            </a:r>
            <a:r>
              <a:rPr lang="en-US" sz="1400" dirty="0" smtClean="0"/>
              <a:t>	the </a:t>
            </a:r>
            <a:r>
              <a:rPr lang="en-US" sz="1400" dirty="0"/>
              <a:t>object like </a:t>
            </a:r>
            <a:r>
              <a:rPr lang="en-US" sz="1400" dirty="0" smtClean="0"/>
              <a:t>0, </a:t>
            </a:r>
            <a:r>
              <a:rPr lang="en-US" sz="1400" dirty="0"/>
              <a:t>null etc. depending on the type.</a:t>
            </a:r>
            <a:endParaRPr lang="en-US" sz="1400" dirty="0" smtClean="0"/>
          </a:p>
          <a:p>
            <a:pPr>
              <a:defRPr/>
            </a:pPr>
            <a:endParaRPr lang="en-US" dirty="0"/>
          </a:p>
          <a:p>
            <a:pPr>
              <a:defRPr/>
            </a:pPr>
            <a:r>
              <a:rPr lang="en-US" dirty="0"/>
              <a:t>Parameterized </a:t>
            </a:r>
            <a:r>
              <a:rPr lang="en-US" dirty="0" smtClean="0"/>
              <a:t>constructor</a:t>
            </a:r>
          </a:p>
          <a:p>
            <a:pPr marL="0" indent="0">
              <a:buFont typeface="Wingdings" panose="05000000000000000000" pitchFamily="2" charset="2"/>
              <a:buNone/>
              <a:defRPr/>
            </a:pPr>
            <a:r>
              <a:rPr lang="en-US" dirty="0"/>
              <a:t> </a:t>
            </a:r>
            <a:r>
              <a:rPr lang="en-US" dirty="0" smtClean="0"/>
              <a:t>   	</a:t>
            </a:r>
            <a:r>
              <a:rPr lang="en-US" sz="1400" dirty="0" smtClean="0"/>
              <a:t>Parameterized constructor is used to provide 	different values to the distinct objects.</a:t>
            </a:r>
          </a:p>
          <a:p>
            <a:pPr marL="0" indent="0">
              <a:buFont typeface="Wingdings" panose="05000000000000000000" pitchFamily="2" charset="2"/>
              <a:buNone/>
              <a:defRPr/>
            </a:pPr>
            <a:endParaRPr lang="en-US" sz="1400" dirty="0"/>
          </a:p>
          <a:p>
            <a:pPr>
              <a:defRPr/>
            </a:pPr>
            <a:r>
              <a:rPr lang="en-US" dirty="0"/>
              <a:t>Constructor Overloading in </a:t>
            </a:r>
            <a:r>
              <a:rPr lang="en-US" dirty="0" smtClean="0"/>
              <a:t>Java</a:t>
            </a:r>
          </a:p>
          <a:p>
            <a:pPr marL="0" indent="0">
              <a:buFont typeface="Wingdings" panose="05000000000000000000" pitchFamily="2" charset="2"/>
              <a:buNone/>
              <a:defRPr/>
            </a:pPr>
            <a:r>
              <a:rPr lang="en-US" sz="1400" dirty="0"/>
              <a:t>    </a:t>
            </a:r>
            <a:r>
              <a:rPr lang="en-US" sz="1400" dirty="0" smtClean="0"/>
              <a:t> 	A class </a:t>
            </a:r>
            <a:r>
              <a:rPr lang="en-US" sz="1400" dirty="0"/>
              <a:t>can have any number of constructors that </a:t>
            </a:r>
            <a:r>
              <a:rPr lang="en-US" sz="1400" dirty="0" smtClean="0"/>
              <a:t>	differ </a:t>
            </a:r>
            <a:r>
              <a:rPr lang="en-US" sz="1400" dirty="0"/>
              <a:t>in parameter lists</a:t>
            </a:r>
            <a:r>
              <a:rPr lang="en-US" sz="1400" dirty="0" smtClean="0"/>
              <a:t>. Depending on the 	parameter list specified, right constructor is 	called.</a:t>
            </a:r>
          </a:p>
          <a:p>
            <a:pPr marL="0" indent="0">
              <a:buFont typeface="Wingdings" panose="05000000000000000000" pitchFamily="2" charset="2"/>
              <a:buNone/>
              <a:defRPr/>
            </a:pPr>
            <a:endParaRPr lang="en-US" sz="1400" dirty="0"/>
          </a:p>
          <a:p>
            <a:pPr>
              <a:defRPr/>
            </a:pPr>
            <a:endParaRPr lang="en-US" sz="1400" dirty="0"/>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3101" y="1596609"/>
            <a:ext cx="6602280" cy="300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142346"/>
      </p:ext>
    </p:extLst>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en-US" smtClean="0"/>
              <a:t>Example – Writing Address Class</a:t>
            </a:r>
          </a:p>
        </p:txBody>
      </p:sp>
      <p:sp>
        <p:nvSpPr>
          <p:cNvPr id="41987" name="Rectangle 3"/>
          <p:cNvSpPr>
            <a:spLocks noGrp="1" noChangeArrowheads="1"/>
          </p:cNvSpPr>
          <p:nvPr>
            <p:ph type="body" sz="half" idx="1"/>
          </p:nvPr>
        </p:nvSpPr>
        <p:spPr>
          <a:xfrm>
            <a:off x="594629" y="1282700"/>
            <a:ext cx="6007651" cy="4648200"/>
          </a:xfrm>
        </p:spPr>
        <p:txBody>
          <a:bodyPr/>
          <a:lstStyle/>
          <a:p>
            <a:pPr eaLnBrk="1" hangingPunct="1">
              <a:lnSpc>
                <a:spcPct val="110000"/>
              </a:lnSpc>
              <a:defRPr/>
            </a:pPr>
            <a:r>
              <a:rPr lang="en-US" kern="1200" dirty="0" smtClean="0"/>
              <a:t>Write a Address class and print the address on output console.</a:t>
            </a:r>
          </a:p>
          <a:p>
            <a:pPr eaLnBrk="1" hangingPunct="1">
              <a:lnSpc>
                <a:spcPct val="110000"/>
              </a:lnSpc>
              <a:defRPr/>
            </a:pPr>
            <a:endParaRPr lang="en-US" kern="1200" dirty="0" smtClean="0"/>
          </a:p>
          <a:p>
            <a:pPr eaLnBrk="1" hangingPunct="1">
              <a:lnSpc>
                <a:spcPct val="110000"/>
              </a:lnSpc>
              <a:defRPr/>
            </a:pPr>
            <a:r>
              <a:rPr lang="en-US" kern="1200" dirty="0" smtClean="0"/>
              <a:t>Demonstrate “</a:t>
            </a:r>
            <a:r>
              <a:rPr lang="en-US" kern="1200" dirty="0" err="1" smtClean="0"/>
              <a:t>AddressTest</a:t>
            </a:r>
            <a:r>
              <a:rPr lang="en-US" kern="1200" dirty="0" smtClean="0"/>
              <a:t>” example.</a:t>
            </a:r>
          </a:p>
          <a:p>
            <a:pPr eaLnBrk="1" hangingPunct="1">
              <a:lnSpc>
                <a:spcPct val="110000"/>
              </a:lnSpc>
              <a:defRPr/>
            </a:pPr>
            <a:endParaRPr lang="en-US" kern="1200" dirty="0" smtClean="0"/>
          </a:p>
          <a:p>
            <a:pPr eaLnBrk="1" hangingPunct="1">
              <a:lnSpc>
                <a:spcPct val="110000"/>
              </a:lnSpc>
              <a:defRPr/>
            </a:pPr>
            <a:r>
              <a:rPr lang="en-US" kern="1200" dirty="0" smtClean="0"/>
              <a:t>Understand the following - </a:t>
            </a:r>
          </a:p>
          <a:p>
            <a:pPr lvl="1" eaLnBrk="1" hangingPunct="1">
              <a:lnSpc>
                <a:spcPct val="110000"/>
              </a:lnSpc>
              <a:defRPr/>
            </a:pPr>
            <a:r>
              <a:rPr lang="en-US" kern="1200" dirty="0" smtClean="0"/>
              <a:t>Class and Object.</a:t>
            </a:r>
          </a:p>
          <a:p>
            <a:pPr lvl="1" eaLnBrk="1" hangingPunct="1">
              <a:lnSpc>
                <a:spcPct val="110000"/>
              </a:lnSpc>
              <a:defRPr/>
            </a:pPr>
            <a:r>
              <a:rPr lang="en-US" kern="1200" dirty="0" smtClean="0"/>
              <a:t>How to instantiate a class.</a:t>
            </a:r>
          </a:p>
          <a:p>
            <a:pPr lvl="1" eaLnBrk="1" hangingPunct="1">
              <a:lnSpc>
                <a:spcPct val="110000"/>
              </a:lnSpc>
              <a:defRPr/>
            </a:pPr>
            <a:r>
              <a:rPr lang="en-US" kern="1200" dirty="0" smtClean="0"/>
              <a:t>Test class.</a:t>
            </a:r>
          </a:p>
          <a:p>
            <a:pPr lvl="1" eaLnBrk="1" hangingPunct="1">
              <a:lnSpc>
                <a:spcPct val="110000"/>
              </a:lnSpc>
              <a:defRPr/>
            </a:pPr>
            <a:r>
              <a:rPr lang="en-US" kern="1200" dirty="0" smtClean="0"/>
              <a:t>Instance Variables and Methods.</a:t>
            </a:r>
          </a:p>
          <a:p>
            <a:pPr lvl="1" eaLnBrk="1" hangingPunct="1">
              <a:lnSpc>
                <a:spcPct val="110000"/>
              </a:lnSpc>
              <a:defRPr/>
            </a:pPr>
            <a:r>
              <a:rPr lang="en-US" kern="1200" dirty="0" smtClean="0"/>
              <a:t>Creating and using a constructor.</a:t>
            </a:r>
          </a:p>
          <a:p>
            <a:pPr lvl="1" eaLnBrk="1" hangingPunct="1">
              <a:lnSpc>
                <a:spcPct val="110000"/>
              </a:lnSpc>
              <a:defRPr/>
            </a:pPr>
            <a:endParaRPr lang="en-US" sz="1800" kern="1200" dirty="0" smtClean="0"/>
          </a:p>
        </p:txBody>
      </p:sp>
      <p:pic>
        <p:nvPicPr>
          <p:cNvPr id="28676" name="Picture 5" descr="add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7559" y="1981200"/>
            <a:ext cx="5180251"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369565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en-US" smtClean="0"/>
              <a:t>Example – Writing Employee Class</a:t>
            </a:r>
          </a:p>
        </p:txBody>
      </p:sp>
      <p:sp>
        <p:nvSpPr>
          <p:cNvPr id="29699" name="Rectangle 3"/>
          <p:cNvSpPr>
            <a:spLocks noGrp="1" noChangeArrowheads="1"/>
          </p:cNvSpPr>
          <p:nvPr>
            <p:ph type="body" sz="half" idx="1"/>
          </p:nvPr>
        </p:nvSpPr>
        <p:spPr>
          <a:xfrm>
            <a:off x="594629" y="1282700"/>
            <a:ext cx="6515519" cy="4648200"/>
          </a:xfrm>
        </p:spPr>
        <p:txBody>
          <a:bodyPr/>
          <a:lstStyle/>
          <a:p>
            <a:pPr algn="just" eaLnBrk="1" hangingPunct="1"/>
            <a:r>
              <a:rPr lang="en-US" altLang="en-US" smtClean="0"/>
              <a:t>Write an Employee class and print its emp id, name, project and address details.</a:t>
            </a:r>
          </a:p>
          <a:p>
            <a:pPr algn="just" eaLnBrk="1" hangingPunct="1"/>
            <a:endParaRPr lang="en-US" altLang="en-US" smtClean="0"/>
          </a:p>
          <a:p>
            <a:pPr algn="just" eaLnBrk="1" hangingPunct="1"/>
            <a:r>
              <a:rPr lang="en-US" altLang="en-US" smtClean="0"/>
              <a:t>Demonstrate “EmployeeTest” example.</a:t>
            </a:r>
          </a:p>
          <a:p>
            <a:pPr algn="just" eaLnBrk="1" hangingPunct="1"/>
            <a:endParaRPr lang="en-US" altLang="en-US" smtClean="0"/>
          </a:p>
          <a:p>
            <a:pPr algn="just" eaLnBrk="1" hangingPunct="1"/>
            <a:r>
              <a:rPr lang="en-US" altLang="en-US" smtClean="0"/>
              <a:t>Understand the following</a:t>
            </a:r>
          </a:p>
          <a:p>
            <a:pPr lvl="1" algn="just" eaLnBrk="1" hangingPunct="1">
              <a:buClr>
                <a:schemeClr val="accent1"/>
              </a:buClr>
            </a:pPr>
            <a:r>
              <a:rPr lang="en-US" altLang="en-US" sz="1800" smtClean="0"/>
              <a:t>How a class is called from other class.</a:t>
            </a:r>
          </a:p>
          <a:p>
            <a:pPr lvl="1" algn="just" eaLnBrk="1" hangingPunct="1">
              <a:buClr>
                <a:schemeClr val="accent1"/>
              </a:buClr>
            </a:pPr>
            <a:endParaRPr lang="en-US" altLang="en-US" sz="1800" smtClean="0"/>
          </a:p>
        </p:txBody>
      </p:sp>
      <p:pic>
        <p:nvPicPr>
          <p:cNvPr id="29700" name="Picture 6" descr="employ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550" y="1295400"/>
            <a:ext cx="4672383" cy="456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754072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b="1" smtClean="0"/>
              <a:t>Initialization and inheritance</a:t>
            </a:r>
            <a:endParaRPr lang="en-US" altLang="en-US" smtClean="0"/>
          </a:p>
        </p:txBody>
      </p:sp>
      <p:sp>
        <p:nvSpPr>
          <p:cNvPr id="3" name="Content Placeholder 2"/>
          <p:cNvSpPr>
            <a:spLocks noGrp="1"/>
          </p:cNvSpPr>
          <p:nvPr>
            <p:ph sz="quarter" idx="10"/>
          </p:nvPr>
        </p:nvSpPr>
        <p:spPr/>
        <p:txBody>
          <a:bodyPr/>
          <a:lstStyle/>
          <a:p>
            <a:pPr>
              <a:defRPr/>
            </a:pPr>
            <a:r>
              <a:rPr lang="en-US" dirty="0" smtClean="0"/>
              <a:t>To initialize and object fully, all instance variable declared in its class and in its super classes must be initialized.</a:t>
            </a:r>
          </a:p>
          <a:p>
            <a:pPr>
              <a:defRPr/>
            </a:pPr>
            <a:endParaRPr lang="en-US" dirty="0"/>
          </a:p>
          <a:p>
            <a:pPr>
              <a:defRPr/>
            </a:pPr>
            <a:r>
              <a:rPr lang="en-US" dirty="0" smtClean="0"/>
              <a:t>Super() is the way to call base class constructor from child class constructor.</a:t>
            </a:r>
          </a:p>
          <a:p>
            <a:pPr>
              <a:defRPr/>
            </a:pPr>
            <a:endParaRPr lang="en-US" dirty="0"/>
          </a:p>
          <a:p>
            <a:pPr>
              <a:defRPr/>
            </a:pPr>
            <a:r>
              <a:rPr lang="en-US" dirty="0" smtClean="0"/>
              <a:t>This() is the way to call this class constructor.</a:t>
            </a:r>
          </a:p>
          <a:p>
            <a:pPr>
              <a:defRPr/>
            </a:pPr>
            <a:endParaRPr lang="en-US" dirty="0"/>
          </a:p>
          <a:p>
            <a:pPr>
              <a:defRPr/>
            </a:pPr>
            <a:r>
              <a:rPr lang="en-US" dirty="0" smtClean="0"/>
              <a:t>When an object is initialized, it’s base class constructor will be called first.</a:t>
            </a:r>
          </a:p>
          <a:p>
            <a:pPr lvl="1">
              <a:defRPr/>
            </a:pPr>
            <a:r>
              <a:rPr lang="en-US" dirty="0" smtClean="0"/>
              <a:t>We can specify the default or parameterized super() call from this constructor. </a:t>
            </a:r>
          </a:p>
          <a:p>
            <a:pPr lvl="1">
              <a:defRPr/>
            </a:pPr>
            <a:r>
              <a:rPr lang="en-US" dirty="0" smtClean="0"/>
              <a:t>If we don’t specify super (default or parameterized) call from this constructor, then default super() is called automatically.</a:t>
            </a:r>
          </a:p>
          <a:p>
            <a:pPr marL="233362" lvl="1" indent="0">
              <a:buFont typeface="Wingdings" panose="05000000000000000000" pitchFamily="2" charset="2"/>
              <a:buNone/>
              <a:defRPr/>
            </a:pPr>
            <a:endParaRPr lang="en-US" dirty="0"/>
          </a:p>
        </p:txBody>
      </p:sp>
    </p:spTree>
    <p:extLst>
      <p:ext uri="{BB962C8B-B14F-4D97-AF65-F5344CB8AC3E}">
        <p14:creationId xmlns:p14="http://schemas.microsoft.com/office/powerpoint/2010/main" val="1723144616"/>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a:xfrm>
            <a:off x="2640914" y="609600"/>
            <a:ext cx="5903962" cy="40576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8265079"/>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smtClean="0"/>
              <a:t>Hash code and Equal Contract</a:t>
            </a:r>
          </a:p>
        </p:txBody>
      </p:sp>
      <p:sp>
        <p:nvSpPr>
          <p:cNvPr id="32771" name="Content Placeholder 2"/>
          <p:cNvSpPr>
            <a:spLocks noGrp="1"/>
          </p:cNvSpPr>
          <p:nvPr>
            <p:ph sz="quarter" idx="10"/>
          </p:nvPr>
        </p:nvSpPr>
        <p:spPr/>
        <p:txBody>
          <a:bodyPr/>
          <a:lstStyle/>
          <a:p>
            <a:pPr>
              <a:spcAft>
                <a:spcPct val="0"/>
              </a:spcAft>
            </a:pPr>
            <a:r>
              <a:rPr lang="en-US" altLang="en-US" smtClean="0"/>
              <a:t>The methods hashCode() and equals() play a distinct role in the objects you insert into Java collections.</a:t>
            </a:r>
          </a:p>
          <a:p>
            <a:pPr>
              <a:spcAft>
                <a:spcPct val="0"/>
              </a:spcAft>
            </a:pPr>
            <a:endParaRPr lang="en-US" altLang="en-US" smtClean="0"/>
          </a:p>
          <a:p>
            <a:pPr>
              <a:spcAft>
                <a:spcPct val="0"/>
              </a:spcAft>
            </a:pPr>
            <a:r>
              <a:rPr lang="en-US" altLang="en-US" smtClean="0"/>
              <a:t>Both equal() and hashcode() methods are present in java.lang.Object class.</a:t>
            </a:r>
          </a:p>
          <a:p>
            <a:pPr>
              <a:spcAft>
                <a:spcPct val="0"/>
              </a:spcAft>
            </a:pPr>
            <a:endParaRPr lang="en-US" altLang="en-US" smtClean="0"/>
          </a:p>
          <a:p>
            <a:pPr>
              <a:spcAft>
                <a:spcPct val="0"/>
              </a:spcAft>
            </a:pPr>
            <a:r>
              <a:rPr lang="en-US" altLang="en-US" smtClean="0"/>
              <a:t>Signature:</a:t>
            </a:r>
          </a:p>
          <a:p>
            <a:pPr lvl="1">
              <a:spcAft>
                <a:spcPct val="0"/>
              </a:spcAft>
            </a:pPr>
            <a:r>
              <a:rPr lang="en-US" altLang="en-US" smtClean="0"/>
              <a:t>public boolean equals(</a:t>
            </a:r>
            <a:r>
              <a:rPr lang="en-US" altLang="en-US" smtClean="0">
                <a:hlinkClick r:id="rId2" tooltip="class in java.lang"/>
              </a:rPr>
              <a:t>Object</a:t>
            </a:r>
            <a:r>
              <a:rPr lang="en-US" altLang="en-US" smtClean="0"/>
              <a:t> obj);</a:t>
            </a:r>
          </a:p>
          <a:p>
            <a:pPr lvl="1">
              <a:spcAft>
                <a:spcPct val="0"/>
              </a:spcAft>
            </a:pPr>
            <a:r>
              <a:rPr lang="en-US" altLang="en-US" smtClean="0"/>
              <a:t>public int hashCode();</a:t>
            </a:r>
          </a:p>
          <a:p>
            <a:pPr>
              <a:spcAft>
                <a:spcPct val="0"/>
              </a:spcAft>
            </a:pPr>
            <a:endParaRPr lang="en-US" altLang="en-US" smtClean="0"/>
          </a:p>
          <a:p>
            <a:pPr>
              <a:spcAft>
                <a:spcPct val="0"/>
              </a:spcAft>
            </a:pPr>
            <a:r>
              <a:rPr lang="en-US" altLang="en-US" smtClean="0"/>
              <a:t>hashcode()  method:</a:t>
            </a:r>
          </a:p>
          <a:p>
            <a:pPr lvl="1">
              <a:spcAft>
                <a:spcPct val="0"/>
              </a:spcAft>
            </a:pPr>
            <a:r>
              <a:rPr lang="en-US" altLang="en-US" smtClean="0"/>
              <a:t>Used when you insert an object into collections like – HashTable,  HashMap or HashSet</a:t>
            </a:r>
          </a:p>
          <a:p>
            <a:pPr lvl="1">
              <a:spcAft>
                <a:spcPct val="0"/>
              </a:spcAft>
            </a:pPr>
            <a:endParaRPr lang="en-US" altLang="en-US" smtClean="0"/>
          </a:p>
          <a:p>
            <a:pPr>
              <a:spcAft>
                <a:spcPct val="0"/>
              </a:spcAft>
            </a:pPr>
            <a:r>
              <a:rPr lang="en-US" altLang="en-US" smtClean="0"/>
              <a:t>equal() method:</a:t>
            </a:r>
          </a:p>
          <a:p>
            <a:pPr lvl="1">
              <a:spcAft>
                <a:spcPct val="0"/>
              </a:spcAft>
            </a:pPr>
            <a:r>
              <a:rPr lang="en-US" altLang="en-US" smtClean="0"/>
              <a:t>Used to check if two objects are equal or not.</a:t>
            </a:r>
          </a:p>
          <a:p>
            <a:pPr lvl="1">
              <a:spcAft>
                <a:spcPct val="0"/>
              </a:spcAft>
            </a:pPr>
            <a:r>
              <a:rPr lang="en-US" altLang="en-US" smtClean="0"/>
              <a:t>Used in most collections to determine if the collection contains the given element. </a:t>
            </a:r>
          </a:p>
          <a:p>
            <a:pPr lvl="1">
              <a:spcAft>
                <a:spcPct val="0"/>
              </a:spcAft>
            </a:pPr>
            <a:endParaRPr lang="en-US" altLang="en-US" smtClean="0"/>
          </a:p>
          <a:p>
            <a:pPr lvl="1">
              <a:spcAft>
                <a:spcPct val="0"/>
              </a:spcAft>
            </a:pPr>
            <a:endParaRPr lang="en-US" altLang="en-US" smtClean="0"/>
          </a:p>
          <a:p>
            <a:pPr>
              <a:spcAft>
                <a:spcPct val="0"/>
              </a:spcAft>
            </a:pPr>
            <a:endParaRPr lang="en-US" altLang="en-US" smtClean="0"/>
          </a:p>
          <a:p>
            <a:pPr>
              <a:spcAft>
                <a:spcPct val="0"/>
              </a:spcAft>
            </a:pPr>
            <a:endParaRPr lang="en-US" altLang="en-US" smtClean="0"/>
          </a:p>
        </p:txBody>
      </p:sp>
    </p:spTree>
    <p:extLst>
      <p:ext uri="{BB962C8B-B14F-4D97-AF65-F5344CB8AC3E}">
        <p14:creationId xmlns:p14="http://schemas.microsoft.com/office/powerpoint/2010/main" val="4118405685"/>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smtClean="0"/>
              <a:t>equal() and hascode() Contract</a:t>
            </a:r>
          </a:p>
        </p:txBody>
      </p:sp>
      <p:sp>
        <p:nvSpPr>
          <p:cNvPr id="3" name="Content Placeholder 2"/>
          <p:cNvSpPr>
            <a:spLocks noGrp="1"/>
          </p:cNvSpPr>
          <p:nvPr>
            <p:ph sz="quarter" idx="10"/>
          </p:nvPr>
        </p:nvSpPr>
        <p:spPr/>
        <p:txBody>
          <a:bodyPr/>
          <a:lstStyle/>
          <a:p>
            <a:pPr>
              <a:defRPr/>
            </a:pPr>
            <a:r>
              <a:rPr lang="en-US" dirty="0" smtClean="0"/>
              <a:t>If two objects are equal, then they must have same hash code.</a:t>
            </a:r>
          </a:p>
          <a:p>
            <a:pPr>
              <a:defRPr/>
            </a:pPr>
            <a:r>
              <a:rPr lang="en-US" dirty="0" smtClean="0"/>
              <a:t>If two objects have the same hash code, they may or may not be equal.</a:t>
            </a:r>
          </a:p>
          <a:p>
            <a:pPr>
              <a:defRPr/>
            </a:pPr>
            <a:endParaRPr lang="en-US" dirty="0" smtClean="0"/>
          </a:p>
          <a:p>
            <a:pPr>
              <a:defRPr/>
            </a:pPr>
            <a:endParaRPr lang="en-US" dirty="0"/>
          </a:p>
          <a:p>
            <a:pPr marL="0" indent="0">
              <a:buFont typeface="Wingdings" panose="05000000000000000000" pitchFamily="2" charset="2"/>
              <a:buNone/>
              <a:defRPr/>
            </a:pPr>
            <a:endParaRPr lang="en-US" dirty="0"/>
          </a:p>
        </p:txBody>
      </p:sp>
      <p:pic>
        <p:nvPicPr>
          <p:cNvPr id="337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4181" y="1669143"/>
            <a:ext cx="7681499" cy="4407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797" name="TextBox 4"/>
          <p:cNvSpPr txBox="1">
            <a:spLocks noChangeArrowheads="1"/>
          </p:cNvSpPr>
          <p:nvPr/>
        </p:nvSpPr>
        <p:spPr bwMode="auto">
          <a:xfrm>
            <a:off x="914162" y="2633665"/>
            <a:ext cx="314878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 typeface="Wingdings" pitchFamily="2" charset="2"/>
              <a:buChar char="q"/>
            </a:pPr>
            <a:r>
              <a:rPr lang="en-US" altLang="en-US" sz="1200" b="1" dirty="0">
                <a:solidFill>
                  <a:schemeClr val="accent1">
                    <a:lumMod val="75000"/>
                  </a:schemeClr>
                </a:solidFill>
                <a:latin typeface="Arial" charset="0"/>
              </a:rPr>
              <a:t>Here in Apple class, we are overriding the equal method but not the </a:t>
            </a:r>
            <a:r>
              <a:rPr lang="en-US" altLang="en-US" sz="1200" b="1" dirty="0" err="1">
                <a:solidFill>
                  <a:schemeClr val="accent1">
                    <a:lumMod val="75000"/>
                  </a:schemeClr>
                </a:solidFill>
                <a:latin typeface="Arial" charset="0"/>
              </a:rPr>
              <a:t>hashcode</a:t>
            </a:r>
            <a:r>
              <a:rPr lang="en-US" altLang="en-US" sz="1200" b="1" dirty="0">
                <a:solidFill>
                  <a:schemeClr val="accent1">
                    <a:lumMod val="75000"/>
                  </a:schemeClr>
                </a:solidFill>
                <a:latin typeface="Arial" charset="0"/>
              </a:rPr>
              <a:t>. </a:t>
            </a:r>
          </a:p>
          <a:p>
            <a:pPr eaLnBrk="1" hangingPunct="1">
              <a:lnSpc>
                <a:spcPct val="100000"/>
              </a:lnSpc>
              <a:spcBef>
                <a:spcPct val="0"/>
              </a:spcBef>
              <a:buClrTx/>
              <a:buSzTx/>
              <a:buFont typeface="Wingdings" pitchFamily="2" charset="2"/>
              <a:buChar char="q"/>
            </a:pPr>
            <a:endParaRPr lang="en-US" altLang="en-US" sz="1200" b="1" dirty="0">
              <a:solidFill>
                <a:schemeClr val="accent1">
                  <a:lumMod val="75000"/>
                </a:schemeClr>
              </a:solidFill>
              <a:latin typeface="Arial" charset="0"/>
            </a:endParaRPr>
          </a:p>
          <a:p>
            <a:pPr eaLnBrk="1" hangingPunct="1">
              <a:lnSpc>
                <a:spcPct val="100000"/>
              </a:lnSpc>
              <a:spcBef>
                <a:spcPct val="0"/>
              </a:spcBef>
              <a:buClrTx/>
              <a:buSzTx/>
              <a:buFont typeface="Wingdings" pitchFamily="2" charset="2"/>
              <a:buChar char="q"/>
            </a:pPr>
            <a:r>
              <a:rPr lang="en-US" altLang="en-US" sz="1200" b="1" dirty="0">
                <a:solidFill>
                  <a:schemeClr val="accent1">
                    <a:lumMod val="75000"/>
                  </a:schemeClr>
                </a:solidFill>
                <a:latin typeface="Arial" charset="0"/>
              </a:rPr>
              <a:t>Output shows “null” as both objects has different </a:t>
            </a:r>
            <a:r>
              <a:rPr lang="en-US" altLang="en-US" sz="1200" b="1" dirty="0" err="1">
                <a:solidFill>
                  <a:schemeClr val="accent1">
                    <a:lumMod val="75000"/>
                  </a:schemeClr>
                </a:solidFill>
                <a:latin typeface="Arial" charset="0"/>
              </a:rPr>
              <a:t>hashcode</a:t>
            </a:r>
            <a:r>
              <a:rPr lang="en-US" altLang="en-US" sz="1200" b="1" dirty="0">
                <a:solidFill>
                  <a:schemeClr val="accent1">
                    <a:lumMod val="75000"/>
                  </a:schemeClr>
                </a:solidFill>
                <a:latin typeface="Arial" charset="0"/>
              </a:rPr>
              <a:t> though they are equal. </a:t>
            </a:r>
          </a:p>
        </p:txBody>
      </p:sp>
    </p:spTree>
    <p:extLst>
      <p:ext uri="{BB962C8B-B14F-4D97-AF65-F5344CB8AC3E}">
        <p14:creationId xmlns:p14="http://schemas.microsoft.com/office/powerpoint/2010/main" val="4088387878"/>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smtClean="0"/>
              <a:t>Overriding rules</a:t>
            </a:r>
          </a:p>
        </p:txBody>
      </p:sp>
      <p:sp>
        <p:nvSpPr>
          <p:cNvPr id="3" name="Content Placeholder 2"/>
          <p:cNvSpPr>
            <a:spLocks noGrp="1"/>
          </p:cNvSpPr>
          <p:nvPr>
            <p:ph sz="quarter" idx="10"/>
          </p:nvPr>
        </p:nvSpPr>
        <p:spPr/>
        <p:txBody>
          <a:bodyPr/>
          <a:lstStyle/>
          <a:p>
            <a:pPr>
              <a:defRPr/>
            </a:pPr>
            <a:r>
              <a:rPr lang="en-US" dirty="0"/>
              <a:t>The argument list must </a:t>
            </a:r>
            <a:r>
              <a:rPr lang="en-US" dirty="0">
                <a:solidFill>
                  <a:schemeClr val="accent1">
                    <a:lumMod val="60000"/>
                    <a:lumOff val="40000"/>
                  </a:schemeClr>
                </a:solidFill>
              </a:rPr>
              <a:t>exactly match </a:t>
            </a:r>
            <a:r>
              <a:rPr lang="en-US" dirty="0"/>
              <a:t>that of the overridden </a:t>
            </a:r>
            <a:r>
              <a:rPr lang="en-US" dirty="0" smtClean="0"/>
              <a:t>method.</a:t>
            </a:r>
          </a:p>
          <a:p>
            <a:pPr>
              <a:defRPr/>
            </a:pPr>
            <a:r>
              <a:rPr lang="en-US" dirty="0"/>
              <a:t>The return type must be the </a:t>
            </a:r>
            <a:r>
              <a:rPr lang="en-US" dirty="0">
                <a:solidFill>
                  <a:schemeClr val="accent1">
                    <a:lumMod val="60000"/>
                    <a:lumOff val="40000"/>
                  </a:schemeClr>
                </a:solidFill>
              </a:rPr>
              <a:t>same</a:t>
            </a:r>
            <a:r>
              <a:rPr lang="en-US" dirty="0"/>
              <a:t> as, or a </a:t>
            </a:r>
            <a:r>
              <a:rPr lang="en-US" dirty="0">
                <a:solidFill>
                  <a:schemeClr val="accent1">
                    <a:lumMod val="60000"/>
                    <a:lumOff val="40000"/>
                  </a:schemeClr>
                </a:solidFill>
              </a:rPr>
              <a:t>subtype</a:t>
            </a:r>
            <a:r>
              <a:rPr lang="en-US" dirty="0"/>
              <a:t> of, the return type </a:t>
            </a:r>
            <a:r>
              <a:rPr lang="en-US" dirty="0" smtClean="0"/>
              <a:t>declared in </a:t>
            </a:r>
            <a:r>
              <a:rPr lang="en-US" dirty="0"/>
              <a:t>the original overridden method in the superclass</a:t>
            </a:r>
            <a:r>
              <a:rPr lang="en-US" dirty="0" smtClean="0"/>
              <a:t>.</a:t>
            </a:r>
          </a:p>
          <a:p>
            <a:pPr>
              <a:defRPr/>
            </a:pPr>
            <a:r>
              <a:rPr lang="en-US" dirty="0"/>
              <a:t>The access level can't be more restrictive than the overridden </a:t>
            </a:r>
            <a:r>
              <a:rPr lang="en-US" dirty="0" smtClean="0"/>
              <a:t>method's. </a:t>
            </a:r>
          </a:p>
          <a:p>
            <a:pPr marL="233362" lvl="1" indent="0">
              <a:buFont typeface="Wingdings" panose="05000000000000000000" pitchFamily="2" charset="2"/>
              <a:buNone/>
              <a:defRPr/>
            </a:pPr>
            <a:r>
              <a:rPr lang="en-US" dirty="0" smtClean="0"/>
              <a:t>Ex.- public to protected is not allowed.</a:t>
            </a:r>
          </a:p>
          <a:p>
            <a:pPr>
              <a:defRPr/>
            </a:pPr>
            <a:r>
              <a:rPr lang="en-US" dirty="0"/>
              <a:t>The access level CAN be less restrictive than that of the overridden </a:t>
            </a:r>
            <a:r>
              <a:rPr lang="en-US" dirty="0" smtClean="0"/>
              <a:t>method.</a:t>
            </a:r>
          </a:p>
          <a:p>
            <a:pPr>
              <a:defRPr/>
            </a:pPr>
            <a:r>
              <a:rPr lang="en-US" dirty="0"/>
              <a:t>The overriding method CAN throw any unchecked (runtime) </a:t>
            </a:r>
            <a:r>
              <a:rPr lang="en-US" dirty="0" smtClean="0"/>
              <a:t>exception, regardless </a:t>
            </a:r>
            <a:r>
              <a:rPr lang="en-US" dirty="0"/>
              <a:t>of whether the overridden method declares the exception</a:t>
            </a:r>
            <a:r>
              <a:rPr lang="en-US" dirty="0" smtClean="0"/>
              <a:t>.</a:t>
            </a:r>
          </a:p>
          <a:p>
            <a:pPr>
              <a:defRPr/>
            </a:pPr>
            <a:r>
              <a:rPr lang="en-US" dirty="0"/>
              <a:t>The overriding method must NOT throw checked exceptions that are </a:t>
            </a:r>
            <a:r>
              <a:rPr lang="en-US" dirty="0" smtClean="0"/>
              <a:t>new or </a:t>
            </a:r>
            <a:r>
              <a:rPr lang="en-US" dirty="0"/>
              <a:t>broader than those declared by the overridden method</a:t>
            </a:r>
            <a:r>
              <a:rPr lang="en-US" dirty="0" smtClean="0"/>
              <a:t>.</a:t>
            </a:r>
          </a:p>
          <a:p>
            <a:pPr>
              <a:defRPr/>
            </a:pPr>
            <a:r>
              <a:rPr lang="en-US" dirty="0"/>
              <a:t>The overriding method can throw narrower or fewer exceptions</a:t>
            </a:r>
            <a:r>
              <a:rPr lang="en-US" dirty="0" smtClean="0"/>
              <a:t>.</a:t>
            </a:r>
          </a:p>
          <a:p>
            <a:pPr>
              <a:defRPr/>
            </a:pPr>
            <a:r>
              <a:rPr lang="en-US" dirty="0"/>
              <a:t>Instance methods can be overridden only if they are inherited by the subclass</a:t>
            </a:r>
            <a:r>
              <a:rPr lang="en-US" dirty="0" smtClean="0"/>
              <a:t>. Methods from super class that are </a:t>
            </a:r>
            <a:r>
              <a:rPr lang="en-US" dirty="0" smtClean="0">
                <a:solidFill>
                  <a:schemeClr val="accent1">
                    <a:lumMod val="60000"/>
                    <a:lumOff val="40000"/>
                  </a:schemeClr>
                </a:solidFill>
              </a:rPr>
              <a:t>not marked private or final</a:t>
            </a:r>
            <a:r>
              <a:rPr lang="en-US" dirty="0" smtClean="0"/>
              <a:t>.</a:t>
            </a:r>
          </a:p>
          <a:p>
            <a:pPr>
              <a:defRPr/>
            </a:pPr>
            <a:r>
              <a:rPr lang="en-US" dirty="0"/>
              <a:t>You </a:t>
            </a:r>
            <a:r>
              <a:rPr lang="en-US" dirty="0">
                <a:solidFill>
                  <a:schemeClr val="accent1">
                    <a:lumMod val="60000"/>
                    <a:lumOff val="40000"/>
                  </a:schemeClr>
                </a:solidFill>
              </a:rPr>
              <a:t>cannot </a:t>
            </a:r>
            <a:r>
              <a:rPr lang="en-US" dirty="0"/>
              <a:t>override a method marked </a:t>
            </a:r>
            <a:r>
              <a:rPr lang="en-US" dirty="0" smtClean="0">
                <a:solidFill>
                  <a:schemeClr val="accent1">
                    <a:lumMod val="60000"/>
                    <a:lumOff val="40000"/>
                  </a:schemeClr>
                </a:solidFill>
              </a:rPr>
              <a:t>final and static</a:t>
            </a:r>
            <a:r>
              <a:rPr lang="en-US" dirty="0" smtClean="0"/>
              <a:t>.</a:t>
            </a:r>
          </a:p>
        </p:txBody>
      </p:sp>
    </p:spTree>
    <p:extLst>
      <p:ext uri="{BB962C8B-B14F-4D97-AF65-F5344CB8AC3E}">
        <p14:creationId xmlns:p14="http://schemas.microsoft.com/office/powerpoint/2010/main" val="4368665"/>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smtClean="0"/>
              <a:t>Examples Legal and Illegal Method Overrides</a:t>
            </a:r>
          </a:p>
        </p:txBody>
      </p:sp>
      <p:pic>
        <p:nvPicPr>
          <p:cNvPr id="35843" name="Picture 2"/>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a:xfrm>
            <a:off x="850680" y="1419225"/>
            <a:ext cx="8341727" cy="10858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163" y="2733678"/>
            <a:ext cx="4266089"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3" y="3200403"/>
            <a:ext cx="8824201" cy="132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0606" y="4524378"/>
            <a:ext cx="2628215"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2949374"/>
      </p:ext>
    </p:extLst>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smtClean="0"/>
              <a:t>Examples of illegal overrides</a:t>
            </a:r>
          </a:p>
        </p:txBody>
      </p:sp>
      <p:sp>
        <p:nvSpPr>
          <p:cNvPr id="36867" name="Content Placeholder 2"/>
          <p:cNvSpPr>
            <a:spLocks noGrp="1"/>
          </p:cNvSpPr>
          <p:nvPr>
            <p:ph sz="quarter" idx="10"/>
          </p:nvPr>
        </p:nvSpPr>
        <p:spPr/>
        <p:txBody>
          <a:bodyPr/>
          <a:lstStyle/>
          <a:p>
            <a:pPr>
              <a:spcAft>
                <a:spcPct val="0"/>
              </a:spcAft>
            </a:pPr>
            <a:r>
              <a:rPr lang="en-US" altLang="en-US" smtClean="0"/>
              <a:t>Look at below example code</a:t>
            </a:r>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r>
              <a:rPr lang="en-US" altLang="en-US" smtClean="0"/>
              <a:t>Table shows the illegal overrides and problems with code</a:t>
            </a:r>
          </a:p>
        </p:txBody>
      </p:sp>
      <p:pic>
        <p:nvPicPr>
          <p:cNvPr id="368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032" y="1371600"/>
            <a:ext cx="3390017"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913" y="3062515"/>
            <a:ext cx="10500165" cy="2772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0943019"/>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Objectives</a:t>
            </a:r>
            <a:endParaRPr lang="en-US" dirty="0"/>
          </a:p>
        </p:txBody>
      </p:sp>
      <p:sp>
        <p:nvSpPr>
          <p:cNvPr id="5" name="Content Placeholder 4"/>
          <p:cNvSpPr>
            <a:spLocks noGrp="1"/>
          </p:cNvSpPr>
          <p:nvPr>
            <p:ph idx="1"/>
          </p:nvPr>
        </p:nvSpPr>
        <p:spPr/>
        <p:txBody>
          <a:bodyPr/>
          <a:lstStyle/>
          <a:p>
            <a:r>
              <a:rPr lang="en-US" dirty="0" smtClean="0"/>
              <a:t>Learn java fundamentals.</a:t>
            </a:r>
          </a:p>
          <a:p>
            <a:endParaRPr lang="en-US" dirty="0" smtClean="0"/>
          </a:p>
          <a:p>
            <a:r>
              <a:rPr lang="en-US" dirty="0" smtClean="0"/>
              <a:t>How static, final keywords works in java</a:t>
            </a:r>
          </a:p>
          <a:p>
            <a:endParaRPr lang="en-US" dirty="0"/>
          </a:p>
          <a:p>
            <a:r>
              <a:rPr lang="en-US" dirty="0" smtClean="0"/>
              <a:t>Methods from Object class- Equal and </a:t>
            </a:r>
            <a:r>
              <a:rPr lang="en-US" dirty="0" err="1" smtClean="0"/>
              <a:t>Hashcode</a:t>
            </a:r>
            <a:r>
              <a:rPr lang="en-US" dirty="0" smtClean="0"/>
              <a:t> contract</a:t>
            </a:r>
          </a:p>
          <a:p>
            <a:endParaRPr lang="en-US" dirty="0"/>
          </a:p>
          <a:p>
            <a:r>
              <a:rPr lang="en-US" dirty="0" smtClean="0"/>
              <a:t>How to clone objects and how to make objects immutable.</a:t>
            </a:r>
          </a:p>
          <a:p>
            <a:endParaRPr lang="en-US" dirty="0"/>
          </a:p>
          <a:p>
            <a:r>
              <a:rPr lang="en-US" dirty="0" smtClean="0"/>
              <a:t>How to serialize the objects.</a:t>
            </a:r>
          </a:p>
          <a:p>
            <a:endParaRPr lang="en-US" dirty="0"/>
          </a:p>
          <a:p>
            <a:r>
              <a:rPr lang="en-US" dirty="0" smtClean="0"/>
              <a:t>Class inside a class- Inner classes.</a:t>
            </a:r>
          </a:p>
          <a:p>
            <a:endParaRPr lang="en-US" dirty="0"/>
          </a:p>
          <a:p>
            <a:endParaRPr lang="en-US" dirty="0" smtClean="0"/>
          </a:p>
        </p:txBody>
      </p:sp>
    </p:spTree>
    <p:extLst>
      <p:ext uri="{BB962C8B-B14F-4D97-AF65-F5344CB8AC3E}">
        <p14:creationId xmlns:p14="http://schemas.microsoft.com/office/powerpoint/2010/main" val="3849753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smtClean="0"/>
              <a:t>Method hiding</a:t>
            </a:r>
          </a:p>
        </p:txBody>
      </p:sp>
      <p:sp>
        <p:nvSpPr>
          <p:cNvPr id="37891" name="Content Placeholder 2"/>
          <p:cNvSpPr>
            <a:spLocks noGrp="1"/>
          </p:cNvSpPr>
          <p:nvPr>
            <p:ph sz="quarter" idx="10"/>
          </p:nvPr>
        </p:nvSpPr>
        <p:spPr/>
        <p:txBody>
          <a:bodyPr/>
          <a:lstStyle/>
          <a:p>
            <a:pPr>
              <a:spcAft>
                <a:spcPct val="0"/>
              </a:spcAft>
            </a:pPr>
            <a:r>
              <a:rPr lang="en-US" altLang="en-US" smtClean="0"/>
              <a:t>Subclass defines a static method with the same signature as a static method in the superclass.</a:t>
            </a:r>
          </a:p>
          <a:p>
            <a:pPr>
              <a:spcAft>
                <a:spcPct val="0"/>
              </a:spcAft>
            </a:pPr>
            <a:endParaRPr lang="en-US" altLang="en-US" smtClean="0"/>
          </a:p>
          <a:p>
            <a:pPr>
              <a:spcAft>
                <a:spcPct val="0"/>
              </a:spcAft>
            </a:pPr>
            <a:r>
              <a:rPr lang="en-US" altLang="en-US" smtClean="0"/>
              <a:t>The version of the hidden static method that gets invoked depends on whether it is invoked from the superclass or the subclass reference variable.</a:t>
            </a:r>
          </a:p>
          <a:p>
            <a:pPr>
              <a:spcAft>
                <a:spcPct val="0"/>
              </a:spcAft>
            </a:pPr>
            <a:endParaRPr lang="en-US" altLang="en-US" smtClean="0"/>
          </a:p>
          <a:p>
            <a:pPr>
              <a:spcAft>
                <a:spcPct val="0"/>
              </a:spcAft>
            </a:pPr>
            <a:r>
              <a:rPr lang="en-US" altLang="en-US" smtClean="0"/>
              <a:t>Animal and Cat class- </a:t>
            </a:r>
          </a:p>
        </p:txBody>
      </p:sp>
      <p:pic>
        <p:nvPicPr>
          <p:cNvPr id="378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013" y="2888343"/>
            <a:ext cx="5624635" cy="1683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15" y="4688115"/>
            <a:ext cx="5231037" cy="1341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960" y="3483429"/>
            <a:ext cx="4227999" cy="1393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8015" y="5038728"/>
            <a:ext cx="3605861" cy="868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9275380"/>
      </p:ext>
    </p:extLst>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smtClean="0"/>
              <a:t>Immutability</a:t>
            </a:r>
          </a:p>
        </p:txBody>
      </p:sp>
      <p:sp>
        <p:nvSpPr>
          <p:cNvPr id="38915" name="Content Placeholder 2"/>
          <p:cNvSpPr>
            <a:spLocks noGrp="1"/>
          </p:cNvSpPr>
          <p:nvPr>
            <p:ph sz="quarter" idx="10"/>
          </p:nvPr>
        </p:nvSpPr>
        <p:spPr/>
        <p:txBody>
          <a:bodyPr/>
          <a:lstStyle/>
          <a:p>
            <a:pPr>
              <a:spcAft>
                <a:spcPct val="0"/>
              </a:spcAft>
            </a:pPr>
            <a:r>
              <a:rPr lang="en-US" altLang="en-US" smtClean="0"/>
              <a:t>An immutable class is simple a class whose instances cannot be modified.</a:t>
            </a:r>
          </a:p>
          <a:p>
            <a:pPr>
              <a:spcAft>
                <a:spcPct val="0"/>
              </a:spcAft>
            </a:pPr>
            <a:endParaRPr lang="en-US" altLang="en-US" smtClean="0"/>
          </a:p>
          <a:p>
            <a:pPr>
              <a:spcAft>
                <a:spcPct val="0"/>
              </a:spcAft>
            </a:pPr>
            <a:r>
              <a:rPr lang="en-US" altLang="en-US" smtClean="0"/>
              <a:t>Immutable classes are easier to design and implement, less prone to error and more secure.</a:t>
            </a:r>
          </a:p>
          <a:p>
            <a:pPr>
              <a:spcAft>
                <a:spcPct val="0"/>
              </a:spcAft>
            </a:pPr>
            <a:endParaRPr lang="en-US" altLang="en-US" smtClean="0"/>
          </a:p>
          <a:p>
            <a:pPr>
              <a:spcAft>
                <a:spcPct val="0"/>
              </a:spcAft>
            </a:pPr>
            <a:r>
              <a:rPr lang="en-US" altLang="en-US" smtClean="0"/>
              <a:t>Immutable objects are inherently thread safe and do not require synchronization.</a:t>
            </a:r>
          </a:p>
          <a:p>
            <a:pPr>
              <a:spcAft>
                <a:spcPct val="0"/>
              </a:spcAft>
            </a:pPr>
            <a:endParaRPr lang="en-US" altLang="en-US" smtClean="0"/>
          </a:p>
          <a:p>
            <a:pPr>
              <a:spcAft>
                <a:spcPct val="0"/>
              </a:spcAft>
            </a:pPr>
            <a:r>
              <a:rPr lang="en-US" altLang="en-US" smtClean="0"/>
              <a:t>They can be reused by providing static factories that cache frequently requested instances to avoid creating new instances.</a:t>
            </a:r>
          </a:p>
          <a:p>
            <a:pPr>
              <a:spcAft>
                <a:spcPct val="0"/>
              </a:spcAft>
            </a:pPr>
            <a:endParaRPr lang="en-US" altLang="en-US" smtClean="0"/>
          </a:p>
          <a:p>
            <a:pPr>
              <a:spcAft>
                <a:spcPct val="0"/>
              </a:spcAft>
            </a:pPr>
            <a:r>
              <a:rPr lang="en-US" altLang="en-US" smtClean="0"/>
              <a:t>String class in java is Immutable!</a:t>
            </a:r>
          </a:p>
        </p:txBody>
      </p:sp>
      <p:pic>
        <p:nvPicPr>
          <p:cNvPr id="389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7001" y="4122741"/>
            <a:ext cx="2780576"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9977392"/>
      </p:ext>
    </p:extLst>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smtClean="0"/>
              <a:t>Rule for Immutable Class</a:t>
            </a:r>
          </a:p>
        </p:txBody>
      </p:sp>
      <p:sp>
        <p:nvSpPr>
          <p:cNvPr id="3" name="Content Placeholder 2"/>
          <p:cNvSpPr>
            <a:spLocks noGrp="1"/>
          </p:cNvSpPr>
          <p:nvPr>
            <p:ph sz="quarter" idx="10"/>
          </p:nvPr>
        </p:nvSpPr>
        <p:spPr/>
        <p:txBody>
          <a:bodyPr/>
          <a:lstStyle/>
          <a:p>
            <a:pPr>
              <a:defRPr/>
            </a:pPr>
            <a:r>
              <a:rPr lang="en-US" dirty="0" smtClean="0"/>
              <a:t>Ensure class can’t be extended ( </a:t>
            </a:r>
            <a:r>
              <a:rPr lang="en-US" dirty="0" smtClean="0">
                <a:solidFill>
                  <a:schemeClr val="accent1">
                    <a:lumMod val="60000"/>
                    <a:lumOff val="40000"/>
                  </a:schemeClr>
                </a:solidFill>
              </a:rPr>
              <a:t>final class</a:t>
            </a:r>
            <a:r>
              <a:rPr lang="en-US" dirty="0" smtClean="0"/>
              <a:t>)</a:t>
            </a:r>
          </a:p>
          <a:p>
            <a:pPr>
              <a:defRPr/>
            </a:pPr>
            <a:endParaRPr lang="en-US" dirty="0"/>
          </a:p>
          <a:p>
            <a:pPr>
              <a:defRPr/>
            </a:pPr>
            <a:r>
              <a:rPr lang="en-US" dirty="0" smtClean="0"/>
              <a:t>Make all fields </a:t>
            </a:r>
            <a:r>
              <a:rPr lang="en-US" dirty="0" smtClean="0">
                <a:solidFill>
                  <a:schemeClr val="accent1">
                    <a:lumMod val="60000"/>
                    <a:lumOff val="40000"/>
                  </a:schemeClr>
                </a:solidFill>
              </a:rPr>
              <a:t>final</a:t>
            </a:r>
            <a:r>
              <a:rPr lang="en-US" dirty="0" smtClean="0"/>
              <a:t>.</a:t>
            </a:r>
          </a:p>
          <a:p>
            <a:pPr>
              <a:defRPr/>
            </a:pPr>
            <a:endParaRPr lang="en-US" dirty="0"/>
          </a:p>
          <a:p>
            <a:pPr>
              <a:defRPr/>
            </a:pPr>
            <a:r>
              <a:rPr lang="en-US" dirty="0" smtClean="0"/>
              <a:t>Make all fields </a:t>
            </a:r>
            <a:r>
              <a:rPr lang="en-US" dirty="0" smtClean="0">
                <a:solidFill>
                  <a:schemeClr val="accent1">
                    <a:lumMod val="60000"/>
                    <a:lumOff val="40000"/>
                  </a:schemeClr>
                </a:solidFill>
              </a:rPr>
              <a:t>private</a:t>
            </a:r>
          </a:p>
          <a:p>
            <a:pPr>
              <a:defRPr/>
            </a:pPr>
            <a:endParaRPr lang="en-US" dirty="0"/>
          </a:p>
          <a:p>
            <a:pPr>
              <a:defRPr/>
            </a:pPr>
            <a:r>
              <a:rPr lang="en-US" dirty="0" smtClean="0"/>
              <a:t>Don’t provide any method that modify the object’s state i.e. don’t provide </a:t>
            </a:r>
            <a:r>
              <a:rPr lang="en-US" dirty="0" smtClean="0">
                <a:solidFill>
                  <a:schemeClr val="accent1">
                    <a:lumMod val="60000"/>
                    <a:lumOff val="40000"/>
                  </a:schemeClr>
                </a:solidFill>
              </a:rPr>
              <a:t>setters</a:t>
            </a:r>
            <a:r>
              <a:rPr lang="en-US" dirty="0" smtClean="0"/>
              <a:t> methods.</a:t>
            </a:r>
          </a:p>
          <a:p>
            <a:pPr>
              <a:defRPr/>
            </a:pPr>
            <a:endParaRPr lang="en-US" dirty="0"/>
          </a:p>
          <a:p>
            <a:pPr>
              <a:defRPr/>
            </a:pPr>
            <a:r>
              <a:rPr lang="en-US" dirty="0" smtClean="0"/>
              <a:t>Ensure exclusive access to any mutable components. </a:t>
            </a:r>
          </a:p>
          <a:p>
            <a:pPr lvl="1">
              <a:defRPr/>
            </a:pPr>
            <a:r>
              <a:rPr lang="en-US" dirty="0" smtClean="0"/>
              <a:t>If class has any field that refer to a mutable objects, ensure that clients of that class can not obtain references to these objects.</a:t>
            </a:r>
          </a:p>
          <a:p>
            <a:pPr lvl="1">
              <a:defRPr/>
            </a:pPr>
            <a:endParaRPr lang="en-US" dirty="0" smtClean="0"/>
          </a:p>
          <a:p>
            <a:pPr lvl="1">
              <a:defRPr/>
            </a:pPr>
            <a:r>
              <a:rPr lang="en-US" dirty="0" smtClean="0"/>
              <a:t>If instance variable are mutable, return a new object with copied content from there getter methods.</a:t>
            </a:r>
          </a:p>
        </p:txBody>
      </p:sp>
    </p:spTree>
    <p:extLst>
      <p:ext uri="{BB962C8B-B14F-4D97-AF65-F5344CB8AC3E}">
        <p14:creationId xmlns:p14="http://schemas.microsoft.com/office/powerpoint/2010/main" val="1638552132"/>
      </p:ext>
    </p:extLst>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smtClean="0"/>
              <a:t>Example</a:t>
            </a:r>
          </a:p>
        </p:txBody>
      </p:sp>
      <p:pic>
        <p:nvPicPr>
          <p:cNvPr id="40963" name="Picture 2"/>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a:xfrm>
            <a:off x="1422030" y="1066800"/>
            <a:ext cx="7338688" cy="49720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5627905"/>
      </p:ext>
    </p:extLst>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Placeholder 1"/>
          <p:cNvSpPr>
            <a:spLocks noGrp="1"/>
          </p:cNvSpPr>
          <p:nvPr>
            <p:ph type="body" sz="quarter" idx="4294967295"/>
          </p:nvPr>
        </p:nvSpPr>
        <p:spPr>
          <a:xfrm>
            <a:off x="0" y="2514600"/>
            <a:ext cx="8836898" cy="1600200"/>
          </a:xfrm>
        </p:spPr>
        <p:txBody>
          <a:bodyPr anchor="b"/>
          <a:lstStyle/>
          <a:p>
            <a:pPr marL="0" indent="0">
              <a:lnSpc>
                <a:spcPct val="105000"/>
              </a:lnSpc>
              <a:spcBef>
                <a:spcPct val="10000"/>
              </a:spcBef>
              <a:spcAft>
                <a:spcPct val="10000"/>
              </a:spcAft>
              <a:buClr>
                <a:srgbClr val="F04E22"/>
              </a:buClr>
              <a:buSzTx/>
              <a:buFontTx/>
              <a:buNone/>
            </a:pPr>
            <a:r>
              <a:rPr lang="en-US" altLang="en-US" sz="3200" dirty="0" smtClean="0">
                <a:solidFill>
                  <a:srgbClr val="FFFFFF"/>
                </a:solidFill>
              </a:rPr>
              <a:t>JAVA Cloning</a:t>
            </a:r>
          </a:p>
        </p:txBody>
      </p:sp>
    </p:spTree>
    <p:extLst>
      <p:ext uri="{BB962C8B-B14F-4D97-AF65-F5344CB8AC3E}">
        <p14:creationId xmlns:p14="http://schemas.microsoft.com/office/powerpoint/2010/main" val="3353038306"/>
      </p:ext>
    </p:extLst>
  </p:cSld>
  <p:clrMapOvr>
    <a:masterClrMapping/>
  </p:clrMapOvr>
  <p:transition spd="slow">
    <p:split orient="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altLang="en-US" sz="2800">
                <a:latin typeface="Georgia" pitchFamily="18" charset="0"/>
              </a:rPr>
              <a:t>Cloning Introduction</a:t>
            </a:r>
          </a:p>
        </p:txBody>
      </p:sp>
      <p:sp>
        <p:nvSpPr>
          <p:cNvPr id="9219" name="Rectangle 4"/>
          <p:cNvSpPr>
            <a:spLocks noGrp="1" noChangeArrowheads="1"/>
          </p:cNvSpPr>
          <p:nvPr>
            <p:ph sz="half" idx="1"/>
          </p:nvPr>
        </p:nvSpPr>
        <p:spPr>
          <a:xfrm>
            <a:off x="594629" y="1295400"/>
            <a:ext cx="5804504" cy="4648200"/>
          </a:xfrm>
        </p:spPr>
        <p:txBody>
          <a:bodyPr/>
          <a:lstStyle/>
          <a:p>
            <a:pPr algn="just">
              <a:lnSpc>
                <a:spcPct val="100000"/>
              </a:lnSpc>
              <a:buFont typeface="Wingdings" panose="05000000000000000000" pitchFamily="2" charset="2"/>
              <a:buChar char="Ø"/>
              <a:defRPr/>
            </a:pPr>
            <a:r>
              <a:rPr>
                <a:latin typeface="Georgia" panose="02040502050405020303" pitchFamily="18" charset="0"/>
              </a:rPr>
              <a:t>Cloning is a java concept through which we can create a duplicate object at run time. </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In contrast of creating a new object of the same type and setting its property explicitly, cloning create a bit by bit copy of the object at run time.</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We can not clone any java object. We can clone an object if its class is </a:t>
            </a:r>
            <a:r>
              <a:rPr err="1">
                <a:latin typeface="Georgia" panose="02040502050405020303" pitchFamily="18" charset="0"/>
              </a:rPr>
              <a:t>cloneable</a:t>
            </a:r>
            <a:r>
              <a:rPr>
                <a:latin typeface="Georgia" panose="02040502050405020303" pitchFamily="18" charset="0"/>
              </a:rPr>
              <a:t> (implements </a:t>
            </a:r>
            <a:r>
              <a:rPr err="1">
                <a:latin typeface="Georgia" panose="02040502050405020303" pitchFamily="18" charset="0"/>
              </a:rPr>
              <a:t>java.lang.Cloneable</a:t>
            </a:r>
            <a:r>
              <a:rPr>
                <a:latin typeface="Georgia" panose="02040502050405020303" pitchFamily="18" charset="0"/>
              </a:rPr>
              <a:t>).</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Object class has clone() method that is used to create a clone of an object.</a:t>
            </a:r>
          </a:p>
        </p:txBody>
      </p:sp>
      <p:pic>
        <p:nvPicPr>
          <p:cNvPr id="4301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7001" y="1828800"/>
            <a:ext cx="3758221"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9633208"/>
      </p:ext>
    </p:extLst>
  </p:cSld>
  <p:clrMapOvr>
    <a:masterClrMapping/>
  </p:clrMapOvr>
  <p:transition>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altLang="en-US" sz="2800">
                <a:latin typeface="Georgia" pitchFamily="18" charset="0"/>
              </a:rPr>
              <a:t>Cloning Example</a:t>
            </a:r>
          </a:p>
        </p:txBody>
      </p:sp>
      <p:pic>
        <p:nvPicPr>
          <p:cNvPr id="440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803" y="1466850"/>
            <a:ext cx="9293979" cy="348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spTree>
    <p:extLst>
      <p:ext uri="{BB962C8B-B14F-4D97-AF65-F5344CB8AC3E}">
        <p14:creationId xmlns:p14="http://schemas.microsoft.com/office/powerpoint/2010/main" val="44974224"/>
      </p:ext>
    </p:extLst>
  </p:cSld>
  <p:clrMapOvr>
    <a:masterClrMapping/>
  </p:clrMapOvr>
  <p:transition>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altLang="en-US" sz="2800">
                <a:latin typeface="Georgia" pitchFamily="18" charset="0"/>
              </a:rPr>
              <a:t>Cloning Example Client</a:t>
            </a:r>
          </a:p>
        </p:txBody>
      </p:sp>
      <p:pic>
        <p:nvPicPr>
          <p:cNvPr id="450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88" y="1206500"/>
            <a:ext cx="7719589" cy="488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spTree>
    <p:extLst>
      <p:ext uri="{BB962C8B-B14F-4D97-AF65-F5344CB8AC3E}">
        <p14:creationId xmlns:p14="http://schemas.microsoft.com/office/powerpoint/2010/main" val="894233236"/>
      </p:ext>
    </p:extLst>
  </p:cSld>
  <p:clrMapOvr>
    <a:masterClrMapping/>
  </p:clrMapOvr>
  <p:transition>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09441" y="533400"/>
            <a:ext cx="10978407" cy="501650"/>
          </a:xfrm>
        </p:spPr>
        <p:txBody>
          <a:bodyPr/>
          <a:lstStyle/>
          <a:p>
            <a:r>
              <a:rPr altLang="en-US" sz="2800">
                <a:latin typeface="Georgia" pitchFamily="18" charset="0"/>
              </a:rPr>
              <a:t>Shell-O-Copy</a:t>
            </a:r>
          </a:p>
        </p:txBody>
      </p:sp>
      <p:sp>
        <p:nvSpPr>
          <p:cNvPr id="17411" name="Rectangle 4"/>
          <p:cNvSpPr txBox="1">
            <a:spLocks noChangeArrowheads="1"/>
          </p:cNvSpPr>
          <p:nvPr/>
        </p:nvSpPr>
        <p:spPr bwMode="auto">
          <a:xfrm>
            <a:off x="594629" y="1276350"/>
            <a:ext cx="11086328"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lvl1pPr marL="285750" indent="-285750" eaLnBrk="0" hangingPunct="0">
              <a:defRPr sz="1600">
                <a:solidFill>
                  <a:schemeClr val="bg2"/>
                </a:solidFill>
                <a:latin typeface="Arial" charset="0"/>
                <a:ea typeface="ＭＳ Ｐゴシック" pitchFamily="34" charset="-128"/>
              </a:defRPr>
            </a:lvl1pPr>
            <a:lvl2pPr marL="742950" indent="-285750" eaLnBrk="0" hangingPunct="0">
              <a:defRPr sz="1600">
                <a:solidFill>
                  <a:schemeClr val="bg2"/>
                </a:solidFill>
                <a:latin typeface="Arial" charset="0"/>
                <a:ea typeface="ＭＳ Ｐゴシック" pitchFamily="34" charset="-128"/>
              </a:defRPr>
            </a:lvl2pPr>
            <a:lvl3pPr marL="1143000" indent="-228600" eaLnBrk="0" hangingPunct="0">
              <a:defRPr sz="1600">
                <a:solidFill>
                  <a:schemeClr val="bg2"/>
                </a:solidFill>
                <a:latin typeface="Arial" charset="0"/>
                <a:ea typeface="ＭＳ Ｐゴシック" pitchFamily="34" charset="-128"/>
              </a:defRPr>
            </a:lvl3pPr>
            <a:lvl4pPr marL="1600200" indent="-228600" eaLnBrk="0" hangingPunct="0">
              <a:defRPr sz="1600">
                <a:solidFill>
                  <a:schemeClr val="bg2"/>
                </a:solidFill>
                <a:latin typeface="Arial" charset="0"/>
                <a:ea typeface="ＭＳ Ｐゴシック" pitchFamily="34" charset="-128"/>
              </a:defRPr>
            </a:lvl4pPr>
            <a:lvl5pPr marL="2057400" indent="-228600" eaLnBrk="0" hangingPunct="0">
              <a:defRPr sz="1600">
                <a:solidFill>
                  <a:schemeClr val="bg2"/>
                </a:solidFill>
                <a:latin typeface="Arial" charset="0"/>
                <a:ea typeface="ＭＳ Ｐゴシック" pitchFamily="34" charset="-128"/>
              </a:defRPr>
            </a:lvl5pPr>
            <a:lvl6pPr marL="2514600" indent="-228600" eaLnBrk="0" fontAlgn="base" hangingPunct="0">
              <a:spcBef>
                <a:spcPct val="0"/>
              </a:spcBef>
              <a:spcAft>
                <a:spcPct val="0"/>
              </a:spcAft>
              <a:defRPr sz="1600">
                <a:solidFill>
                  <a:schemeClr val="bg2"/>
                </a:solidFill>
                <a:latin typeface="Arial" charset="0"/>
                <a:ea typeface="ＭＳ Ｐゴシック" pitchFamily="34" charset="-128"/>
              </a:defRPr>
            </a:lvl6pPr>
            <a:lvl7pPr marL="2971800" indent="-228600" eaLnBrk="0" fontAlgn="base" hangingPunct="0">
              <a:spcBef>
                <a:spcPct val="0"/>
              </a:spcBef>
              <a:spcAft>
                <a:spcPct val="0"/>
              </a:spcAft>
              <a:defRPr sz="1600">
                <a:solidFill>
                  <a:schemeClr val="bg2"/>
                </a:solidFill>
                <a:latin typeface="Arial" charset="0"/>
                <a:ea typeface="ＭＳ Ｐゴシック" pitchFamily="34" charset="-128"/>
              </a:defRPr>
            </a:lvl7pPr>
            <a:lvl8pPr marL="3429000" indent="-228600" eaLnBrk="0" fontAlgn="base" hangingPunct="0">
              <a:spcBef>
                <a:spcPct val="0"/>
              </a:spcBef>
              <a:spcAft>
                <a:spcPct val="0"/>
              </a:spcAft>
              <a:defRPr sz="1600">
                <a:solidFill>
                  <a:schemeClr val="bg2"/>
                </a:solidFill>
                <a:latin typeface="Arial" charset="0"/>
                <a:ea typeface="ＭＳ Ｐゴシック" pitchFamily="34" charset="-128"/>
              </a:defRPr>
            </a:lvl8pPr>
            <a:lvl9pPr marL="3886200" indent="-228600" eaLnBrk="0" fontAlgn="base" hangingPunct="0">
              <a:spcBef>
                <a:spcPct val="0"/>
              </a:spcBef>
              <a:spcAft>
                <a:spcPct val="0"/>
              </a:spcAft>
              <a:defRPr sz="1600">
                <a:solidFill>
                  <a:schemeClr val="bg2"/>
                </a:solidFill>
                <a:latin typeface="Arial" charset="0"/>
                <a:ea typeface="ＭＳ Ｐゴシック" pitchFamily="34" charset="-128"/>
              </a:defRPr>
            </a:lvl9pPr>
          </a:lstStyle>
          <a:p>
            <a:pPr algn="just">
              <a:spcBef>
                <a:spcPct val="20000"/>
              </a:spcBef>
              <a:buClr>
                <a:schemeClr val="accent1"/>
              </a:buClr>
              <a:buFont typeface="Wingdings" panose="05000000000000000000" pitchFamily="2" charset="2"/>
              <a:buChar char="Ø"/>
              <a:defRPr/>
            </a:pPr>
            <a:r>
              <a:rPr lang="en-US" dirty="0" smtClean="0">
                <a:solidFill>
                  <a:schemeClr val="tx2">
                    <a:lumMod val="50000"/>
                  </a:schemeClr>
                </a:solidFill>
                <a:latin typeface="Georgia" panose="02040502050405020303" pitchFamily="18" charset="0"/>
                <a:ea typeface="+mn-ea"/>
              </a:rPr>
              <a:t>Default implementation of clone method in Object class copy references of contained objects (We do not have a separate copy of the contained object).</a:t>
            </a:r>
          </a:p>
          <a:p>
            <a:pPr algn="just">
              <a:spcBef>
                <a:spcPct val="20000"/>
              </a:spcBef>
              <a:buClr>
                <a:schemeClr val="accent1"/>
              </a:buClr>
              <a:buFont typeface="Wingdings" panose="05000000000000000000" pitchFamily="2" charset="2"/>
              <a:buChar char="Ø"/>
              <a:defRPr/>
            </a:pPr>
            <a:r>
              <a:rPr lang="en-US" dirty="0" smtClean="0">
                <a:solidFill>
                  <a:schemeClr val="tx2">
                    <a:lumMod val="50000"/>
                  </a:schemeClr>
                </a:solidFill>
                <a:latin typeface="Georgia" panose="02040502050405020303" pitchFamily="18" charset="0"/>
                <a:ea typeface="+mn-ea"/>
              </a:rPr>
              <a:t>In the below figure, If a change is made in the department head of dept1, those changes will also be reflected to the dept2.</a:t>
            </a:r>
          </a:p>
        </p:txBody>
      </p:sp>
      <p:grpSp>
        <p:nvGrpSpPr>
          <p:cNvPr id="46084" name="Group 20"/>
          <p:cNvGrpSpPr>
            <a:grpSpLocks/>
          </p:cNvGrpSpPr>
          <p:nvPr/>
        </p:nvGrpSpPr>
        <p:grpSpPr bwMode="auto">
          <a:xfrm>
            <a:off x="1218883" y="2819400"/>
            <a:ext cx="9751060" cy="2971800"/>
            <a:chOff x="914400" y="2819400"/>
            <a:chExt cx="7315200" cy="2971800"/>
          </a:xfrm>
        </p:grpSpPr>
        <p:grpSp>
          <p:nvGrpSpPr>
            <p:cNvPr id="46085" name="Group 18"/>
            <p:cNvGrpSpPr>
              <a:grpSpLocks/>
            </p:cNvGrpSpPr>
            <p:nvPr/>
          </p:nvGrpSpPr>
          <p:grpSpPr bwMode="auto">
            <a:xfrm>
              <a:off x="914400" y="2819400"/>
              <a:ext cx="7315200" cy="2971800"/>
              <a:chOff x="533400" y="1295400"/>
              <a:chExt cx="7315200" cy="2971800"/>
            </a:xfrm>
          </p:grpSpPr>
          <p:sp>
            <p:nvSpPr>
              <p:cNvPr id="46087" name="Rectangle 1"/>
              <p:cNvSpPr>
                <a:spLocks noChangeArrowheads="1"/>
              </p:cNvSpPr>
              <p:nvPr/>
            </p:nvSpPr>
            <p:spPr bwMode="auto">
              <a:xfrm>
                <a:off x="533400" y="1524000"/>
                <a:ext cx="1066800" cy="369332"/>
              </a:xfrm>
              <a:prstGeom prst="rect">
                <a:avLst/>
              </a:prstGeom>
              <a:noFill/>
              <a:ln w="9525" algn="ctr">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a:solidFill>
                      <a:schemeClr val="tx1"/>
                    </a:solidFill>
                    <a:latin typeface="Arial" charset="0"/>
                  </a:rPr>
                  <a:t>dept1</a:t>
                </a:r>
              </a:p>
            </p:txBody>
          </p:sp>
          <p:sp>
            <p:nvSpPr>
              <p:cNvPr id="46088" name="Rectangle 4"/>
              <p:cNvSpPr>
                <a:spLocks noChangeArrowheads="1"/>
              </p:cNvSpPr>
              <p:nvPr/>
            </p:nvSpPr>
            <p:spPr bwMode="auto">
              <a:xfrm>
                <a:off x="533400" y="3581400"/>
                <a:ext cx="1066800" cy="369332"/>
              </a:xfrm>
              <a:prstGeom prst="rect">
                <a:avLst/>
              </a:prstGeom>
              <a:noFill/>
              <a:ln w="9525" algn="ctr">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a:solidFill>
                      <a:schemeClr val="tx1"/>
                    </a:solidFill>
                    <a:latin typeface="Arial" charset="0"/>
                  </a:rPr>
                  <a:t>dept2</a:t>
                </a:r>
              </a:p>
            </p:txBody>
          </p:sp>
          <p:sp>
            <p:nvSpPr>
              <p:cNvPr id="46089" name="Rectangle 2"/>
              <p:cNvSpPr>
                <a:spLocks noChangeArrowheads="1"/>
              </p:cNvSpPr>
              <p:nvPr/>
            </p:nvSpPr>
            <p:spPr bwMode="auto">
              <a:xfrm>
                <a:off x="2743200" y="1295400"/>
                <a:ext cx="1905000" cy="954107"/>
              </a:xfrm>
              <a:prstGeom prst="rect">
                <a:avLst/>
              </a:prstGeom>
              <a:noFill/>
              <a:ln w="9525" algn="ctr">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sz="1800">
                    <a:solidFill>
                      <a:schemeClr val="tx1"/>
                    </a:solidFill>
                    <a:latin typeface="Arial" charset="0"/>
                  </a:rPr>
                  <a:t>Department</a:t>
                </a:r>
              </a:p>
              <a:p>
                <a:pPr eaLnBrk="1" hangingPunct="1">
                  <a:lnSpc>
                    <a:spcPct val="100000"/>
                  </a:lnSpc>
                  <a:spcBef>
                    <a:spcPct val="0"/>
                  </a:spcBef>
                  <a:buClrTx/>
                  <a:buSzTx/>
                  <a:buFontTx/>
                  <a:buNone/>
                </a:pPr>
                <a:r>
                  <a:rPr lang="en-US" altLang="en-US" sz="1200">
                    <a:solidFill>
                      <a:schemeClr val="tx1"/>
                    </a:solidFill>
                    <a:latin typeface="Arial" charset="0"/>
                  </a:rPr>
                  <a:t>int id = 5</a:t>
                </a:r>
              </a:p>
              <a:p>
                <a:pPr eaLnBrk="1" hangingPunct="1">
                  <a:lnSpc>
                    <a:spcPct val="100000"/>
                  </a:lnSpc>
                  <a:spcBef>
                    <a:spcPct val="0"/>
                  </a:spcBef>
                  <a:buClrTx/>
                  <a:buSzTx/>
                  <a:buFontTx/>
                  <a:buNone/>
                </a:pPr>
                <a:r>
                  <a:rPr lang="en-US" altLang="en-US" sz="1200">
                    <a:solidFill>
                      <a:schemeClr val="tx1"/>
                    </a:solidFill>
                    <a:latin typeface="Arial" charset="0"/>
                  </a:rPr>
                  <a:t>String name = “IT”</a:t>
                </a:r>
              </a:p>
              <a:p>
                <a:pPr eaLnBrk="1" hangingPunct="1">
                  <a:lnSpc>
                    <a:spcPct val="100000"/>
                  </a:lnSpc>
                  <a:spcBef>
                    <a:spcPct val="0"/>
                  </a:spcBef>
                  <a:buClrTx/>
                  <a:buSzTx/>
                  <a:buFontTx/>
                  <a:buNone/>
                </a:pPr>
                <a:r>
                  <a:rPr lang="en-US" altLang="en-US" sz="1200">
                    <a:solidFill>
                      <a:schemeClr val="tx1"/>
                    </a:solidFill>
                    <a:latin typeface="Arial" charset="0"/>
                  </a:rPr>
                  <a:t>Emp departmentHead</a:t>
                </a:r>
              </a:p>
            </p:txBody>
          </p:sp>
          <p:cxnSp>
            <p:nvCxnSpPr>
              <p:cNvPr id="46090" name="Straight Connector 5"/>
              <p:cNvCxnSpPr>
                <a:cxnSpLocks noChangeShapeType="1"/>
              </p:cNvCxnSpPr>
              <p:nvPr/>
            </p:nvCxnSpPr>
            <p:spPr bwMode="auto">
              <a:xfrm>
                <a:off x="2743200" y="1632332"/>
                <a:ext cx="190500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cxnSp>
          <p:sp>
            <p:nvSpPr>
              <p:cNvPr id="46091" name="Rectangle 8"/>
              <p:cNvSpPr>
                <a:spLocks noChangeArrowheads="1"/>
              </p:cNvSpPr>
              <p:nvPr/>
            </p:nvSpPr>
            <p:spPr bwMode="auto">
              <a:xfrm>
                <a:off x="2743200" y="3313093"/>
                <a:ext cx="1905000" cy="954107"/>
              </a:xfrm>
              <a:prstGeom prst="rect">
                <a:avLst/>
              </a:prstGeom>
              <a:noFill/>
              <a:ln w="9525" algn="ctr">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sz="1800">
                    <a:solidFill>
                      <a:schemeClr val="tx1"/>
                    </a:solidFill>
                    <a:latin typeface="Arial" charset="0"/>
                  </a:rPr>
                  <a:t>Department</a:t>
                </a:r>
              </a:p>
              <a:p>
                <a:pPr eaLnBrk="1" hangingPunct="1">
                  <a:lnSpc>
                    <a:spcPct val="100000"/>
                  </a:lnSpc>
                  <a:spcBef>
                    <a:spcPct val="0"/>
                  </a:spcBef>
                  <a:buClrTx/>
                  <a:buSzTx/>
                  <a:buFontTx/>
                  <a:buNone/>
                </a:pPr>
                <a:r>
                  <a:rPr lang="en-US" altLang="en-US" sz="1200">
                    <a:solidFill>
                      <a:schemeClr val="tx1"/>
                    </a:solidFill>
                    <a:latin typeface="Arial" charset="0"/>
                  </a:rPr>
                  <a:t>int id = 5</a:t>
                </a:r>
              </a:p>
              <a:p>
                <a:pPr eaLnBrk="1" hangingPunct="1">
                  <a:lnSpc>
                    <a:spcPct val="100000"/>
                  </a:lnSpc>
                  <a:spcBef>
                    <a:spcPct val="0"/>
                  </a:spcBef>
                  <a:buClrTx/>
                  <a:buSzTx/>
                  <a:buFontTx/>
                  <a:buNone/>
                </a:pPr>
                <a:r>
                  <a:rPr lang="en-US" altLang="en-US" sz="1200">
                    <a:solidFill>
                      <a:schemeClr val="tx1"/>
                    </a:solidFill>
                    <a:latin typeface="Arial" charset="0"/>
                  </a:rPr>
                  <a:t>String name = “IT”</a:t>
                </a:r>
              </a:p>
              <a:p>
                <a:pPr eaLnBrk="1" hangingPunct="1">
                  <a:lnSpc>
                    <a:spcPct val="100000"/>
                  </a:lnSpc>
                  <a:spcBef>
                    <a:spcPct val="0"/>
                  </a:spcBef>
                  <a:buClrTx/>
                  <a:buSzTx/>
                  <a:buFontTx/>
                  <a:buNone/>
                </a:pPr>
                <a:r>
                  <a:rPr lang="en-US" altLang="en-US" sz="1200">
                    <a:solidFill>
                      <a:schemeClr val="tx1"/>
                    </a:solidFill>
                    <a:latin typeface="Arial" charset="0"/>
                  </a:rPr>
                  <a:t>Emp departmentHead</a:t>
                </a:r>
              </a:p>
            </p:txBody>
          </p:sp>
          <p:cxnSp>
            <p:nvCxnSpPr>
              <p:cNvPr id="46092" name="Straight Connector 9"/>
              <p:cNvCxnSpPr>
                <a:cxnSpLocks noChangeShapeType="1"/>
              </p:cNvCxnSpPr>
              <p:nvPr/>
            </p:nvCxnSpPr>
            <p:spPr bwMode="auto">
              <a:xfrm>
                <a:off x="2743200" y="3657600"/>
                <a:ext cx="190500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cxnSp>
          <p:cxnSp>
            <p:nvCxnSpPr>
              <p:cNvPr id="46093" name="Straight Arrow Connector 7"/>
              <p:cNvCxnSpPr>
                <a:cxnSpLocks noChangeShapeType="1"/>
                <a:stCxn id="46089" idx="2"/>
                <a:endCxn id="46091" idx="0"/>
              </p:cNvCxnSpPr>
              <p:nvPr/>
            </p:nvCxnSpPr>
            <p:spPr bwMode="auto">
              <a:xfrm>
                <a:off x="3695700" y="2249507"/>
                <a:ext cx="0" cy="1063586"/>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cxnSp>
          <p:cxnSp>
            <p:nvCxnSpPr>
              <p:cNvPr id="46094" name="Straight Arrow Connector 11"/>
              <p:cNvCxnSpPr>
                <a:cxnSpLocks noChangeShapeType="1"/>
                <a:stCxn id="46087" idx="3"/>
                <a:endCxn id="46089" idx="1"/>
              </p:cNvCxnSpPr>
              <p:nvPr/>
            </p:nvCxnSpPr>
            <p:spPr bwMode="auto">
              <a:xfrm>
                <a:off x="1600200" y="1708666"/>
                <a:ext cx="1143000" cy="63788"/>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cxnSp>
          <p:cxnSp>
            <p:nvCxnSpPr>
              <p:cNvPr id="46095" name="Straight Arrow Connector 13"/>
              <p:cNvCxnSpPr>
                <a:cxnSpLocks noChangeShapeType="1"/>
                <a:stCxn id="46088" idx="3"/>
                <a:endCxn id="46091" idx="1"/>
              </p:cNvCxnSpPr>
              <p:nvPr/>
            </p:nvCxnSpPr>
            <p:spPr bwMode="auto">
              <a:xfrm>
                <a:off x="1600200" y="3766066"/>
                <a:ext cx="1143000" cy="24081"/>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cxnSp>
          <p:sp>
            <p:nvSpPr>
              <p:cNvPr id="46096" name="Rectangle 16"/>
              <p:cNvSpPr>
                <a:spLocks noChangeArrowheads="1"/>
              </p:cNvSpPr>
              <p:nvPr/>
            </p:nvSpPr>
            <p:spPr bwMode="auto">
              <a:xfrm>
                <a:off x="5943600" y="2439548"/>
                <a:ext cx="1905000" cy="738664"/>
              </a:xfrm>
              <a:prstGeom prst="rect">
                <a:avLst/>
              </a:prstGeom>
              <a:noFill/>
              <a:ln w="9525" algn="ctr">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sz="1800">
                    <a:solidFill>
                      <a:schemeClr val="tx1"/>
                    </a:solidFill>
                    <a:latin typeface="Arial" charset="0"/>
                  </a:rPr>
                  <a:t>Emp</a:t>
                </a:r>
              </a:p>
              <a:p>
                <a:pPr eaLnBrk="1" hangingPunct="1">
                  <a:lnSpc>
                    <a:spcPct val="100000"/>
                  </a:lnSpc>
                  <a:spcBef>
                    <a:spcPct val="0"/>
                  </a:spcBef>
                  <a:buClrTx/>
                  <a:buSzTx/>
                  <a:buFontTx/>
                  <a:buNone/>
                </a:pPr>
                <a:r>
                  <a:rPr lang="en-US" altLang="en-US" sz="1200">
                    <a:solidFill>
                      <a:schemeClr val="tx1"/>
                    </a:solidFill>
                    <a:latin typeface="Arial" charset="0"/>
                  </a:rPr>
                  <a:t>int id = 5</a:t>
                </a:r>
              </a:p>
              <a:p>
                <a:pPr eaLnBrk="1" hangingPunct="1">
                  <a:lnSpc>
                    <a:spcPct val="100000"/>
                  </a:lnSpc>
                  <a:spcBef>
                    <a:spcPct val="0"/>
                  </a:spcBef>
                  <a:buClrTx/>
                  <a:buSzTx/>
                  <a:buFontTx/>
                  <a:buNone/>
                </a:pPr>
                <a:r>
                  <a:rPr lang="en-US" altLang="en-US" sz="1200">
                    <a:solidFill>
                      <a:schemeClr val="tx1"/>
                    </a:solidFill>
                    <a:latin typeface="Arial" charset="0"/>
                  </a:rPr>
                  <a:t>String name = “Nitin”</a:t>
                </a:r>
              </a:p>
            </p:txBody>
          </p:sp>
          <p:cxnSp>
            <p:nvCxnSpPr>
              <p:cNvPr id="46097" name="Straight Connector 17"/>
              <p:cNvCxnSpPr>
                <a:cxnSpLocks noChangeShapeType="1"/>
              </p:cNvCxnSpPr>
              <p:nvPr/>
            </p:nvCxnSpPr>
            <p:spPr bwMode="auto">
              <a:xfrm>
                <a:off x="5943600" y="2776480"/>
                <a:ext cx="190500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cxnSp>
          <p:sp>
            <p:nvSpPr>
              <p:cNvPr id="46098" name="Freeform 14"/>
              <p:cNvSpPr>
                <a:spLocks/>
              </p:cNvSpPr>
              <p:nvPr/>
            </p:nvSpPr>
            <p:spPr bwMode="auto">
              <a:xfrm>
                <a:off x="4439798" y="2071171"/>
                <a:ext cx="1520327" cy="369332"/>
              </a:xfrm>
              <a:custGeom>
                <a:avLst/>
                <a:gdLst>
                  <a:gd name="T0" fmla="*/ 0 w 1520327"/>
                  <a:gd name="T1" fmla="*/ 0 h 716096"/>
                  <a:gd name="T2" fmla="*/ 473725 w 1520327"/>
                  <a:gd name="T3" fmla="*/ 473725 h 716096"/>
                  <a:gd name="T4" fmla="*/ 1520327 w 1520327"/>
                  <a:gd name="T5" fmla="*/ 716096 h 716096"/>
                  <a:gd name="T6" fmla="*/ 0 60000 65536"/>
                  <a:gd name="T7" fmla="*/ 0 60000 65536"/>
                  <a:gd name="T8" fmla="*/ 0 60000 65536"/>
                </a:gdLst>
                <a:ahLst/>
                <a:cxnLst>
                  <a:cxn ang="T6">
                    <a:pos x="T0" y="T1"/>
                  </a:cxn>
                  <a:cxn ang="T7">
                    <a:pos x="T2" y="T3"/>
                  </a:cxn>
                  <a:cxn ang="T8">
                    <a:pos x="T4" y="T5"/>
                  </a:cxn>
                </a:cxnLst>
                <a:rect l="0" t="0" r="r" b="b"/>
                <a:pathLst>
                  <a:path w="1520327" h="716096">
                    <a:moveTo>
                      <a:pt x="0" y="0"/>
                    </a:moveTo>
                    <a:cubicBezTo>
                      <a:pt x="110168" y="177188"/>
                      <a:pt x="220337" y="354376"/>
                      <a:pt x="473725" y="473725"/>
                    </a:cubicBezTo>
                    <a:cubicBezTo>
                      <a:pt x="727113" y="593074"/>
                      <a:pt x="1123720" y="654585"/>
                      <a:pt x="1520327" y="716096"/>
                    </a:cubicBez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txBody>
              <a:bodyPr>
                <a:spAutoFit/>
              </a:bodyPr>
              <a:lstStyle/>
              <a:p>
                <a:endParaRPr lang="en-US"/>
              </a:p>
            </p:txBody>
          </p:sp>
          <p:sp>
            <p:nvSpPr>
              <p:cNvPr id="46099" name="Freeform 15"/>
              <p:cNvSpPr>
                <a:spLocks/>
              </p:cNvSpPr>
              <p:nvPr/>
            </p:nvSpPr>
            <p:spPr bwMode="auto">
              <a:xfrm>
                <a:off x="4472848" y="3183875"/>
                <a:ext cx="1652530" cy="369332"/>
              </a:xfrm>
              <a:custGeom>
                <a:avLst/>
                <a:gdLst>
                  <a:gd name="T0" fmla="*/ 0 w 1652530"/>
                  <a:gd name="T1" fmla="*/ 925417 h 966963"/>
                  <a:gd name="T2" fmla="*/ 1090670 w 1652530"/>
                  <a:gd name="T3" fmla="*/ 859315 h 966963"/>
                  <a:gd name="T4" fmla="*/ 1652530 w 1652530"/>
                  <a:gd name="T5" fmla="*/ 0 h 966963"/>
                  <a:gd name="T6" fmla="*/ 0 60000 65536"/>
                  <a:gd name="T7" fmla="*/ 0 60000 65536"/>
                  <a:gd name="T8" fmla="*/ 0 60000 65536"/>
                </a:gdLst>
                <a:ahLst/>
                <a:cxnLst>
                  <a:cxn ang="T6">
                    <a:pos x="T0" y="T1"/>
                  </a:cxn>
                  <a:cxn ang="T7">
                    <a:pos x="T2" y="T3"/>
                  </a:cxn>
                  <a:cxn ang="T8">
                    <a:pos x="T4" y="T5"/>
                  </a:cxn>
                </a:cxnLst>
                <a:rect l="0" t="0" r="r" b="b"/>
                <a:pathLst>
                  <a:path w="1652530" h="966963">
                    <a:moveTo>
                      <a:pt x="0" y="925417"/>
                    </a:moveTo>
                    <a:cubicBezTo>
                      <a:pt x="407624" y="969484"/>
                      <a:pt x="815249" y="1013551"/>
                      <a:pt x="1090670" y="859315"/>
                    </a:cubicBezTo>
                    <a:cubicBezTo>
                      <a:pt x="1366091" y="705079"/>
                      <a:pt x="1509310" y="352539"/>
                      <a:pt x="1652530" y="0"/>
                    </a:cubicBez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txBody>
              <a:bodyPr>
                <a:spAutoFit/>
              </a:bodyPr>
              <a:lstStyle/>
              <a:p>
                <a:endParaRPr lang="en-US"/>
              </a:p>
            </p:txBody>
          </p:sp>
        </p:grpSp>
        <p:sp>
          <p:nvSpPr>
            <p:cNvPr id="46086" name="Rectangle 19"/>
            <p:cNvSpPr>
              <a:spLocks noChangeArrowheads="1"/>
            </p:cNvSpPr>
            <p:nvPr/>
          </p:nvSpPr>
          <p:spPr bwMode="auto">
            <a:xfrm>
              <a:off x="4023452" y="4114800"/>
              <a:ext cx="77714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a:solidFill>
                    <a:schemeClr val="tx1"/>
                  </a:solidFill>
                  <a:latin typeface="Arial" charset="0"/>
                </a:rPr>
                <a:t>Clone</a:t>
              </a:r>
            </a:p>
          </p:txBody>
        </p:sp>
      </p:grpSp>
    </p:spTree>
    <p:extLst>
      <p:ext uri="{BB962C8B-B14F-4D97-AF65-F5344CB8AC3E}">
        <p14:creationId xmlns:p14="http://schemas.microsoft.com/office/powerpoint/2010/main" val="2200097416"/>
      </p:ext>
    </p:extLst>
  </p:cSld>
  <p:clrMapOvr>
    <a:masterClrMapping/>
  </p:clrMapOvr>
  <p:transition>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09441" y="533400"/>
            <a:ext cx="10978407" cy="501650"/>
          </a:xfrm>
        </p:spPr>
        <p:txBody>
          <a:bodyPr/>
          <a:lstStyle/>
          <a:p>
            <a:r>
              <a:rPr altLang="en-US" sz="2800">
                <a:latin typeface="Georgia" pitchFamily="18" charset="0"/>
              </a:rPr>
              <a:t>Shell-O-Copy Example</a:t>
            </a:r>
          </a:p>
        </p:txBody>
      </p:sp>
      <p:pic>
        <p:nvPicPr>
          <p:cNvPr id="471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88" y="1524000"/>
            <a:ext cx="10430334"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spTree>
    <p:extLst>
      <p:ext uri="{BB962C8B-B14F-4D97-AF65-F5344CB8AC3E}">
        <p14:creationId xmlns:p14="http://schemas.microsoft.com/office/powerpoint/2010/main" val="3900205802"/>
      </p:ext>
    </p:extLst>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Use Of static key word</a:t>
            </a:r>
            <a:endParaRPr lang="en-US" dirty="0"/>
          </a:p>
        </p:txBody>
      </p:sp>
      <p:sp>
        <p:nvSpPr>
          <p:cNvPr id="3" name="Content Placeholder 2"/>
          <p:cNvSpPr>
            <a:spLocks noGrp="1"/>
          </p:cNvSpPr>
          <p:nvPr>
            <p:ph idx="1"/>
          </p:nvPr>
        </p:nvSpPr>
        <p:spPr>
          <a:xfrm>
            <a:off x="609441" y="868299"/>
            <a:ext cx="5080159" cy="5097071"/>
          </a:xfrm>
        </p:spPr>
        <p:txBody>
          <a:bodyPr/>
          <a:lstStyle/>
          <a:p>
            <a:pPr>
              <a:lnSpc>
                <a:spcPct val="100000"/>
              </a:lnSpc>
            </a:pPr>
            <a:r>
              <a:rPr lang="en-US" altLang="en-US" sz="1600" dirty="0"/>
              <a:t>Can be used in below scenarios</a:t>
            </a:r>
          </a:p>
          <a:p>
            <a:pPr>
              <a:lnSpc>
                <a:spcPct val="100000"/>
              </a:lnSpc>
            </a:pPr>
            <a:endParaRPr lang="en-US" altLang="en-US" sz="1600" dirty="0"/>
          </a:p>
          <a:p>
            <a:pPr lvl="1">
              <a:lnSpc>
                <a:spcPct val="100000"/>
              </a:lnSpc>
            </a:pPr>
            <a:r>
              <a:rPr lang="en-US" altLang="en-US" dirty="0"/>
              <a:t>Static Variables</a:t>
            </a:r>
          </a:p>
          <a:p>
            <a:pPr lvl="1">
              <a:lnSpc>
                <a:spcPct val="100000"/>
              </a:lnSpc>
            </a:pPr>
            <a:endParaRPr lang="en-US" altLang="en-US" dirty="0"/>
          </a:p>
          <a:p>
            <a:pPr lvl="1">
              <a:lnSpc>
                <a:spcPct val="100000"/>
              </a:lnSpc>
            </a:pPr>
            <a:r>
              <a:rPr lang="en-US" altLang="en-US" dirty="0"/>
              <a:t>Static methods</a:t>
            </a:r>
          </a:p>
          <a:p>
            <a:pPr lvl="1">
              <a:lnSpc>
                <a:spcPct val="100000"/>
              </a:lnSpc>
            </a:pPr>
            <a:endParaRPr lang="en-US" altLang="en-US" dirty="0"/>
          </a:p>
          <a:p>
            <a:pPr lvl="1">
              <a:lnSpc>
                <a:spcPct val="100000"/>
              </a:lnSpc>
            </a:pPr>
            <a:r>
              <a:rPr lang="en-US" altLang="en-US" dirty="0"/>
              <a:t>Static blocks of code</a:t>
            </a:r>
          </a:p>
          <a:p>
            <a:pPr lvl="1">
              <a:lnSpc>
                <a:spcPct val="100000"/>
              </a:lnSpc>
            </a:pPr>
            <a:endParaRPr lang="en-US" altLang="en-US" dirty="0"/>
          </a:p>
          <a:p>
            <a:pPr lvl="1">
              <a:lnSpc>
                <a:spcPct val="100000"/>
              </a:lnSpc>
            </a:pPr>
            <a:r>
              <a:rPr lang="en-US" altLang="en-US" dirty="0"/>
              <a:t>Static Inner Class (Captured in Separate PPT for inner classes)</a:t>
            </a:r>
          </a:p>
          <a:p>
            <a:pPr lvl="1">
              <a:lnSpc>
                <a:spcPct val="100000"/>
              </a:lnSpc>
            </a:pPr>
            <a:endParaRPr lang="en-US" altLang="en-US" dirty="0"/>
          </a:p>
          <a:p>
            <a:pPr lvl="1">
              <a:lnSpc>
                <a:spcPct val="100000"/>
              </a:lnSpc>
            </a:pPr>
            <a:r>
              <a:rPr lang="en-US" altLang="en-US" dirty="0"/>
              <a:t>Interface Static Method (Java 8 onwards)</a:t>
            </a:r>
          </a:p>
          <a:p>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265" y="772892"/>
            <a:ext cx="4848225" cy="454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1102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09441" y="533400"/>
            <a:ext cx="10978407" cy="501650"/>
          </a:xfrm>
        </p:spPr>
        <p:txBody>
          <a:bodyPr/>
          <a:lstStyle/>
          <a:p>
            <a:r>
              <a:rPr altLang="en-US" sz="2800">
                <a:latin typeface="Georgia" pitchFamily="18" charset="0"/>
              </a:rPr>
              <a:t>Shell-O-Copy Example Client</a:t>
            </a:r>
          </a:p>
        </p:txBody>
      </p:sp>
      <p:pic>
        <p:nvPicPr>
          <p:cNvPr id="481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004" y="1371600"/>
            <a:ext cx="11261966" cy="419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spTree>
    <p:extLst>
      <p:ext uri="{BB962C8B-B14F-4D97-AF65-F5344CB8AC3E}">
        <p14:creationId xmlns:p14="http://schemas.microsoft.com/office/powerpoint/2010/main" val="2411342778"/>
      </p:ext>
    </p:extLst>
  </p:cSld>
  <p:clrMapOvr>
    <a:masterClrMapping/>
  </p:clrMapOvr>
  <p:transition>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09441" y="533400"/>
            <a:ext cx="10978407" cy="501650"/>
          </a:xfrm>
        </p:spPr>
        <p:txBody>
          <a:bodyPr/>
          <a:lstStyle/>
          <a:p>
            <a:r>
              <a:rPr altLang="en-US" sz="2800">
                <a:latin typeface="Georgia" pitchFamily="18" charset="0"/>
              </a:rPr>
              <a:t>Deep-O-Copy</a:t>
            </a:r>
          </a:p>
        </p:txBody>
      </p:sp>
      <p:sp>
        <p:nvSpPr>
          <p:cNvPr id="20483" name="Rectangle 4"/>
          <p:cNvSpPr txBox="1">
            <a:spLocks noChangeArrowheads="1"/>
          </p:cNvSpPr>
          <p:nvPr/>
        </p:nvSpPr>
        <p:spPr bwMode="auto">
          <a:xfrm>
            <a:off x="594629" y="1276350"/>
            <a:ext cx="1098475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lstStyle>
            <a:lvl1pPr marL="285750" indent="-285750" eaLnBrk="0" hangingPunct="0">
              <a:defRPr sz="1600">
                <a:solidFill>
                  <a:schemeClr val="bg2"/>
                </a:solidFill>
                <a:latin typeface="Arial" charset="0"/>
                <a:ea typeface="ＭＳ Ｐゴシック" pitchFamily="34" charset="-128"/>
              </a:defRPr>
            </a:lvl1pPr>
            <a:lvl2pPr marL="742950" indent="-285750" eaLnBrk="0" hangingPunct="0">
              <a:defRPr sz="1600">
                <a:solidFill>
                  <a:schemeClr val="bg2"/>
                </a:solidFill>
                <a:latin typeface="Arial" charset="0"/>
                <a:ea typeface="ＭＳ Ｐゴシック" pitchFamily="34" charset="-128"/>
              </a:defRPr>
            </a:lvl2pPr>
            <a:lvl3pPr marL="1143000" indent="-228600" eaLnBrk="0" hangingPunct="0">
              <a:defRPr sz="1600">
                <a:solidFill>
                  <a:schemeClr val="bg2"/>
                </a:solidFill>
                <a:latin typeface="Arial" charset="0"/>
                <a:ea typeface="ＭＳ Ｐゴシック" pitchFamily="34" charset="-128"/>
              </a:defRPr>
            </a:lvl3pPr>
            <a:lvl4pPr marL="1600200" indent="-228600" eaLnBrk="0" hangingPunct="0">
              <a:defRPr sz="1600">
                <a:solidFill>
                  <a:schemeClr val="bg2"/>
                </a:solidFill>
                <a:latin typeface="Arial" charset="0"/>
                <a:ea typeface="ＭＳ Ｐゴシック" pitchFamily="34" charset="-128"/>
              </a:defRPr>
            </a:lvl4pPr>
            <a:lvl5pPr marL="2057400" indent="-228600" eaLnBrk="0" hangingPunct="0">
              <a:defRPr sz="1600">
                <a:solidFill>
                  <a:schemeClr val="bg2"/>
                </a:solidFill>
                <a:latin typeface="Arial" charset="0"/>
                <a:ea typeface="ＭＳ Ｐゴシック" pitchFamily="34" charset="-128"/>
              </a:defRPr>
            </a:lvl5pPr>
            <a:lvl6pPr marL="2514600" indent="-228600" eaLnBrk="0" fontAlgn="base" hangingPunct="0">
              <a:spcBef>
                <a:spcPct val="0"/>
              </a:spcBef>
              <a:spcAft>
                <a:spcPct val="0"/>
              </a:spcAft>
              <a:defRPr sz="1600">
                <a:solidFill>
                  <a:schemeClr val="bg2"/>
                </a:solidFill>
                <a:latin typeface="Arial" charset="0"/>
                <a:ea typeface="ＭＳ Ｐゴシック" pitchFamily="34" charset="-128"/>
              </a:defRPr>
            </a:lvl6pPr>
            <a:lvl7pPr marL="2971800" indent="-228600" eaLnBrk="0" fontAlgn="base" hangingPunct="0">
              <a:spcBef>
                <a:spcPct val="0"/>
              </a:spcBef>
              <a:spcAft>
                <a:spcPct val="0"/>
              </a:spcAft>
              <a:defRPr sz="1600">
                <a:solidFill>
                  <a:schemeClr val="bg2"/>
                </a:solidFill>
                <a:latin typeface="Arial" charset="0"/>
                <a:ea typeface="ＭＳ Ｐゴシック" pitchFamily="34" charset="-128"/>
              </a:defRPr>
            </a:lvl7pPr>
            <a:lvl8pPr marL="3429000" indent="-228600" eaLnBrk="0" fontAlgn="base" hangingPunct="0">
              <a:spcBef>
                <a:spcPct val="0"/>
              </a:spcBef>
              <a:spcAft>
                <a:spcPct val="0"/>
              </a:spcAft>
              <a:defRPr sz="1600">
                <a:solidFill>
                  <a:schemeClr val="bg2"/>
                </a:solidFill>
                <a:latin typeface="Arial" charset="0"/>
                <a:ea typeface="ＭＳ Ｐゴシック" pitchFamily="34" charset="-128"/>
              </a:defRPr>
            </a:lvl8pPr>
            <a:lvl9pPr marL="3886200" indent="-228600" eaLnBrk="0" fontAlgn="base" hangingPunct="0">
              <a:spcBef>
                <a:spcPct val="0"/>
              </a:spcBef>
              <a:spcAft>
                <a:spcPct val="0"/>
              </a:spcAft>
              <a:defRPr sz="1600">
                <a:solidFill>
                  <a:schemeClr val="bg2"/>
                </a:solidFill>
                <a:latin typeface="Arial" charset="0"/>
                <a:ea typeface="ＭＳ Ｐゴシック" pitchFamily="34" charset="-128"/>
              </a:defRPr>
            </a:lvl9pPr>
          </a:lstStyle>
          <a:p>
            <a:pPr algn="just">
              <a:spcBef>
                <a:spcPct val="20000"/>
              </a:spcBef>
              <a:buClr>
                <a:schemeClr val="accent1"/>
              </a:buClr>
              <a:buFont typeface="Wingdings" panose="05000000000000000000" pitchFamily="2" charset="2"/>
              <a:buChar char="Ø"/>
              <a:defRPr/>
            </a:pPr>
            <a:r>
              <a:rPr lang="en-US" dirty="0" smtClean="0">
                <a:solidFill>
                  <a:schemeClr val="tx2">
                    <a:lumMod val="50000"/>
                  </a:schemeClr>
                </a:solidFill>
                <a:latin typeface="Georgia" panose="02040502050405020303" pitchFamily="18" charset="0"/>
                <a:ea typeface="+mn-ea"/>
              </a:rPr>
              <a:t>If we clone an object through deep-o-copy, contained object also should be cloned.</a:t>
            </a:r>
          </a:p>
          <a:p>
            <a:pPr algn="just">
              <a:spcBef>
                <a:spcPct val="20000"/>
              </a:spcBef>
              <a:buClr>
                <a:schemeClr val="accent1"/>
              </a:buClr>
              <a:buFont typeface="Wingdings" panose="05000000000000000000" pitchFamily="2" charset="2"/>
              <a:buChar char="Ø"/>
              <a:defRPr/>
            </a:pPr>
            <a:r>
              <a:rPr lang="en-US" dirty="0" smtClean="0">
                <a:solidFill>
                  <a:schemeClr val="tx2">
                    <a:lumMod val="50000"/>
                  </a:schemeClr>
                </a:solidFill>
                <a:latin typeface="Georgia" panose="02040502050405020303" pitchFamily="18" charset="0"/>
                <a:ea typeface="+mn-ea"/>
              </a:rPr>
              <a:t>In the below figure, If a change is made in the department head of dept1, those changes will not be reflected to the dept2.</a:t>
            </a:r>
          </a:p>
        </p:txBody>
      </p:sp>
      <p:grpSp>
        <p:nvGrpSpPr>
          <p:cNvPr id="49156" name="Group 20"/>
          <p:cNvGrpSpPr>
            <a:grpSpLocks/>
          </p:cNvGrpSpPr>
          <p:nvPr/>
        </p:nvGrpSpPr>
        <p:grpSpPr bwMode="auto">
          <a:xfrm>
            <a:off x="1218883" y="2819400"/>
            <a:ext cx="9751060" cy="2971800"/>
            <a:chOff x="914400" y="2819400"/>
            <a:chExt cx="7315200" cy="2971800"/>
          </a:xfrm>
        </p:grpSpPr>
        <p:grpSp>
          <p:nvGrpSpPr>
            <p:cNvPr id="49158" name="Group 18"/>
            <p:cNvGrpSpPr>
              <a:grpSpLocks/>
            </p:cNvGrpSpPr>
            <p:nvPr/>
          </p:nvGrpSpPr>
          <p:grpSpPr bwMode="auto">
            <a:xfrm>
              <a:off x="914400" y="2819400"/>
              <a:ext cx="7315200" cy="2971800"/>
              <a:chOff x="533400" y="1295400"/>
              <a:chExt cx="7315200" cy="2971800"/>
            </a:xfrm>
          </p:grpSpPr>
          <p:sp>
            <p:nvSpPr>
              <p:cNvPr id="49160" name="Rectangle 1"/>
              <p:cNvSpPr>
                <a:spLocks noChangeArrowheads="1"/>
              </p:cNvSpPr>
              <p:nvPr/>
            </p:nvSpPr>
            <p:spPr bwMode="auto">
              <a:xfrm>
                <a:off x="533400" y="1524000"/>
                <a:ext cx="1066800" cy="369332"/>
              </a:xfrm>
              <a:prstGeom prst="rect">
                <a:avLst/>
              </a:prstGeom>
              <a:noFill/>
              <a:ln w="9525" algn="ctr">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a:solidFill>
                      <a:schemeClr val="tx1"/>
                    </a:solidFill>
                    <a:latin typeface="Arial" charset="0"/>
                  </a:rPr>
                  <a:t>dept1</a:t>
                </a:r>
              </a:p>
            </p:txBody>
          </p:sp>
          <p:sp>
            <p:nvSpPr>
              <p:cNvPr id="49161" name="Rectangle 4"/>
              <p:cNvSpPr>
                <a:spLocks noChangeArrowheads="1"/>
              </p:cNvSpPr>
              <p:nvPr/>
            </p:nvSpPr>
            <p:spPr bwMode="auto">
              <a:xfrm>
                <a:off x="533400" y="3581400"/>
                <a:ext cx="1066800" cy="369332"/>
              </a:xfrm>
              <a:prstGeom prst="rect">
                <a:avLst/>
              </a:prstGeom>
              <a:noFill/>
              <a:ln w="9525" algn="ctr">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a:solidFill>
                      <a:schemeClr val="tx1"/>
                    </a:solidFill>
                    <a:latin typeface="Arial" charset="0"/>
                  </a:rPr>
                  <a:t>dept2</a:t>
                </a:r>
              </a:p>
            </p:txBody>
          </p:sp>
          <p:sp>
            <p:nvSpPr>
              <p:cNvPr id="49162" name="Rectangle 2"/>
              <p:cNvSpPr>
                <a:spLocks noChangeArrowheads="1"/>
              </p:cNvSpPr>
              <p:nvPr/>
            </p:nvSpPr>
            <p:spPr bwMode="auto">
              <a:xfrm>
                <a:off x="2743200" y="1295400"/>
                <a:ext cx="1905000" cy="954107"/>
              </a:xfrm>
              <a:prstGeom prst="rect">
                <a:avLst/>
              </a:prstGeom>
              <a:noFill/>
              <a:ln w="9525" algn="ctr">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sz="1800">
                    <a:solidFill>
                      <a:schemeClr val="tx1"/>
                    </a:solidFill>
                    <a:latin typeface="Arial" charset="0"/>
                  </a:rPr>
                  <a:t>Department</a:t>
                </a:r>
              </a:p>
              <a:p>
                <a:pPr eaLnBrk="1" hangingPunct="1">
                  <a:lnSpc>
                    <a:spcPct val="100000"/>
                  </a:lnSpc>
                  <a:spcBef>
                    <a:spcPct val="0"/>
                  </a:spcBef>
                  <a:buClrTx/>
                  <a:buSzTx/>
                  <a:buFontTx/>
                  <a:buNone/>
                </a:pPr>
                <a:r>
                  <a:rPr lang="en-US" altLang="en-US" sz="1200">
                    <a:solidFill>
                      <a:schemeClr val="tx1"/>
                    </a:solidFill>
                    <a:latin typeface="Arial" charset="0"/>
                  </a:rPr>
                  <a:t>int id = 5</a:t>
                </a:r>
              </a:p>
              <a:p>
                <a:pPr eaLnBrk="1" hangingPunct="1">
                  <a:lnSpc>
                    <a:spcPct val="100000"/>
                  </a:lnSpc>
                  <a:spcBef>
                    <a:spcPct val="0"/>
                  </a:spcBef>
                  <a:buClrTx/>
                  <a:buSzTx/>
                  <a:buFontTx/>
                  <a:buNone/>
                </a:pPr>
                <a:r>
                  <a:rPr lang="en-US" altLang="en-US" sz="1200">
                    <a:solidFill>
                      <a:schemeClr val="tx1"/>
                    </a:solidFill>
                    <a:latin typeface="Arial" charset="0"/>
                  </a:rPr>
                  <a:t>String name = “IT”</a:t>
                </a:r>
              </a:p>
              <a:p>
                <a:pPr eaLnBrk="1" hangingPunct="1">
                  <a:lnSpc>
                    <a:spcPct val="100000"/>
                  </a:lnSpc>
                  <a:spcBef>
                    <a:spcPct val="0"/>
                  </a:spcBef>
                  <a:buClrTx/>
                  <a:buSzTx/>
                  <a:buFontTx/>
                  <a:buNone/>
                </a:pPr>
                <a:r>
                  <a:rPr lang="en-US" altLang="en-US" sz="1200">
                    <a:solidFill>
                      <a:schemeClr val="tx1"/>
                    </a:solidFill>
                    <a:latin typeface="Arial" charset="0"/>
                  </a:rPr>
                  <a:t>Emp departmentHead</a:t>
                </a:r>
              </a:p>
            </p:txBody>
          </p:sp>
          <p:cxnSp>
            <p:nvCxnSpPr>
              <p:cNvPr id="49163" name="Straight Connector 5"/>
              <p:cNvCxnSpPr>
                <a:cxnSpLocks noChangeShapeType="1"/>
              </p:cNvCxnSpPr>
              <p:nvPr/>
            </p:nvCxnSpPr>
            <p:spPr bwMode="auto">
              <a:xfrm>
                <a:off x="2743200" y="1632332"/>
                <a:ext cx="190500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cxnSp>
          <p:sp>
            <p:nvSpPr>
              <p:cNvPr id="49164" name="Rectangle 8"/>
              <p:cNvSpPr>
                <a:spLocks noChangeArrowheads="1"/>
              </p:cNvSpPr>
              <p:nvPr/>
            </p:nvSpPr>
            <p:spPr bwMode="auto">
              <a:xfrm>
                <a:off x="2743200" y="3313093"/>
                <a:ext cx="1905000" cy="954107"/>
              </a:xfrm>
              <a:prstGeom prst="rect">
                <a:avLst/>
              </a:prstGeom>
              <a:noFill/>
              <a:ln w="9525" algn="ctr">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sz="1800">
                    <a:solidFill>
                      <a:schemeClr val="tx1"/>
                    </a:solidFill>
                    <a:latin typeface="Arial" charset="0"/>
                  </a:rPr>
                  <a:t>Department</a:t>
                </a:r>
              </a:p>
              <a:p>
                <a:pPr eaLnBrk="1" hangingPunct="1">
                  <a:lnSpc>
                    <a:spcPct val="100000"/>
                  </a:lnSpc>
                  <a:spcBef>
                    <a:spcPct val="0"/>
                  </a:spcBef>
                  <a:buClrTx/>
                  <a:buSzTx/>
                  <a:buFontTx/>
                  <a:buNone/>
                </a:pPr>
                <a:r>
                  <a:rPr lang="en-US" altLang="en-US" sz="1200">
                    <a:solidFill>
                      <a:schemeClr val="tx1"/>
                    </a:solidFill>
                    <a:latin typeface="Arial" charset="0"/>
                  </a:rPr>
                  <a:t>int id = 5</a:t>
                </a:r>
              </a:p>
              <a:p>
                <a:pPr eaLnBrk="1" hangingPunct="1">
                  <a:lnSpc>
                    <a:spcPct val="100000"/>
                  </a:lnSpc>
                  <a:spcBef>
                    <a:spcPct val="0"/>
                  </a:spcBef>
                  <a:buClrTx/>
                  <a:buSzTx/>
                  <a:buFontTx/>
                  <a:buNone/>
                </a:pPr>
                <a:r>
                  <a:rPr lang="en-US" altLang="en-US" sz="1200">
                    <a:solidFill>
                      <a:schemeClr val="tx1"/>
                    </a:solidFill>
                    <a:latin typeface="Arial" charset="0"/>
                  </a:rPr>
                  <a:t>String name = “IT”</a:t>
                </a:r>
              </a:p>
              <a:p>
                <a:pPr eaLnBrk="1" hangingPunct="1">
                  <a:lnSpc>
                    <a:spcPct val="100000"/>
                  </a:lnSpc>
                  <a:spcBef>
                    <a:spcPct val="0"/>
                  </a:spcBef>
                  <a:buClrTx/>
                  <a:buSzTx/>
                  <a:buFontTx/>
                  <a:buNone/>
                </a:pPr>
                <a:r>
                  <a:rPr lang="en-US" altLang="en-US" sz="1200">
                    <a:solidFill>
                      <a:schemeClr val="tx1"/>
                    </a:solidFill>
                    <a:latin typeface="Arial" charset="0"/>
                  </a:rPr>
                  <a:t>Emp departmentHead</a:t>
                </a:r>
              </a:p>
            </p:txBody>
          </p:sp>
          <p:cxnSp>
            <p:nvCxnSpPr>
              <p:cNvPr id="49165" name="Straight Connector 9"/>
              <p:cNvCxnSpPr>
                <a:cxnSpLocks noChangeShapeType="1"/>
              </p:cNvCxnSpPr>
              <p:nvPr/>
            </p:nvCxnSpPr>
            <p:spPr bwMode="auto">
              <a:xfrm>
                <a:off x="2743200" y="3657600"/>
                <a:ext cx="190500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cxnSp>
          <p:cxnSp>
            <p:nvCxnSpPr>
              <p:cNvPr id="49166" name="Straight Arrow Connector 7"/>
              <p:cNvCxnSpPr>
                <a:cxnSpLocks noChangeShapeType="1"/>
                <a:stCxn id="49162" idx="2"/>
                <a:endCxn id="49164" idx="0"/>
              </p:cNvCxnSpPr>
              <p:nvPr/>
            </p:nvCxnSpPr>
            <p:spPr bwMode="auto">
              <a:xfrm>
                <a:off x="3695700" y="2249507"/>
                <a:ext cx="0" cy="1063586"/>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cxnSp>
          <p:cxnSp>
            <p:nvCxnSpPr>
              <p:cNvPr id="49167" name="Straight Arrow Connector 11"/>
              <p:cNvCxnSpPr>
                <a:cxnSpLocks noChangeShapeType="1"/>
                <a:stCxn id="49160" idx="3"/>
                <a:endCxn id="49162" idx="1"/>
              </p:cNvCxnSpPr>
              <p:nvPr/>
            </p:nvCxnSpPr>
            <p:spPr bwMode="auto">
              <a:xfrm>
                <a:off x="1600200" y="1708666"/>
                <a:ext cx="1143000" cy="63788"/>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cxnSp>
          <p:cxnSp>
            <p:nvCxnSpPr>
              <p:cNvPr id="49168" name="Straight Arrow Connector 13"/>
              <p:cNvCxnSpPr>
                <a:cxnSpLocks noChangeShapeType="1"/>
                <a:stCxn id="49161" idx="3"/>
                <a:endCxn id="49164" idx="1"/>
              </p:cNvCxnSpPr>
              <p:nvPr/>
            </p:nvCxnSpPr>
            <p:spPr bwMode="auto">
              <a:xfrm>
                <a:off x="1600200" y="3766066"/>
                <a:ext cx="1143000" cy="24081"/>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cxnSp>
          <p:sp>
            <p:nvSpPr>
              <p:cNvPr id="49169" name="Rectangle 16"/>
              <p:cNvSpPr>
                <a:spLocks noChangeArrowheads="1"/>
              </p:cNvSpPr>
              <p:nvPr/>
            </p:nvSpPr>
            <p:spPr bwMode="auto">
              <a:xfrm>
                <a:off x="5943600" y="2439548"/>
                <a:ext cx="1905000" cy="738664"/>
              </a:xfrm>
              <a:prstGeom prst="rect">
                <a:avLst/>
              </a:prstGeom>
              <a:noFill/>
              <a:ln w="9525" algn="ctr">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sz="1800">
                    <a:solidFill>
                      <a:schemeClr val="tx1"/>
                    </a:solidFill>
                    <a:latin typeface="Arial" charset="0"/>
                  </a:rPr>
                  <a:t>Emp</a:t>
                </a:r>
              </a:p>
              <a:p>
                <a:pPr eaLnBrk="1" hangingPunct="1">
                  <a:lnSpc>
                    <a:spcPct val="100000"/>
                  </a:lnSpc>
                  <a:spcBef>
                    <a:spcPct val="0"/>
                  </a:spcBef>
                  <a:buClrTx/>
                  <a:buSzTx/>
                  <a:buFontTx/>
                  <a:buNone/>
                </a:pPr>
                <a:r>
                  <a:rPr lang="en-US" altLang="en-US" sz="1200">
                    <a:solidFill>
                      <a:schemeClr val="tx1"/>
                    </a:solidFill>
                    <a:latin typeface="Arial" charset="0"/>
                  </a:rPr>
                  <a:t>int id = 5</a:t>
                </a:r>
              </a:p>
              <a:p>
                <a:pPr eaLnBrk="1" hangingPunct="1">
                  <a:lnSpc>
                    <a:spcPct val="100000"/>
                  </a:lnSpc>
                  <a:spcBef>
                    <a:spcPct val="0"/>
                  </a:spcBef>
                  <a:buClrTx/>
                  <a:buSzTx/>
                  <a:buFontTx/>
                  <a:buNone/>
                </a:pPr>
                <a:r>
                  <a:rPr lang="en-US" altLang="en-US" sz="1200">
                    <a:solidFill>
                      <a:schemeClr val="tx1"/>
                    </a:solidFill>
                    <a:latin typeface="Arial" charset="0"/>
                  </a:rPr>
                  <a:t>String name = “Nitin”</a:t>
                </a:r>
              </a:p>
            </p:txBody>
          </p:sp>
          <p:cxnSp>
            <p:nvCxnSpPr>
              <p:cNvPr id="49170" name="Straight Connector 17"/>
              <p:cNvCxnSpPr>
                <a:cxnSpLocks noChangeShapeType="1"/>
              </p:cNvCxnSpPr>
              <p:nvPr/>
            </p:nvCxnSpPr>
            <p:spPr bwMode="auto">
              <a:xfrm>
                <a:off x="5943600" y="2776480"/>
                <a:ext cx="190500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cxnSp>
          <p:sp>
            <p:nvSpPr>
              <p:cNvPr id="49171" name="Freeform 14"/>
              <p:cNvSpPr>
                <a:spLocks/>
              </p:cNvSpPr>
              <p:nvPr/>
            </p:nvSpPr>
            <p:spPr bwMode="auto">
              <a:xfrm>
                <a:off x="4439798" y="2071171"/>
                <a:ext cx="1520327" cy="369332"/>
              </a:xfrm>
              <a:custGeom>
                <a:avLst/>
                <a:gdLst>
                  <a:gd name="T0" fmla="*/ 0 w 1520327"/>
                  <a:gd name="T1" fmla="*/ 0 h 716096"/>
                  <a:gd name="T2" fmla="*/ 473725 w 1520327"/>
                  <a:gd name="T3" fmla="*/ 473725 h 716096"/>
                  <a:gd name="T4" fmla="*/ 1520327 w 1520327"/>
                  <a:gd name="T5" fmla="*/ 716096 h 716096"/>
                  <a:gd name="T6" fmla="*/ 0 60000 65536"/>
                  <a:gd name="T7" fmla="*/ 0 60000 65536"/>
                  <a:gd name="T8" fmla="*/ 0 60000 65536"/>
                </a:gdLst>
                <a:ahLst/>
                <a:cxnLst>
                  <a:cxn ang="T6">
                    <a:pos x="T0" y="T1"/>
                  </a:cxn>
                  <a:cxn ang="T7">
                    <a:pos x="T2" y="T3"/>
                  </a:cxn>
                  <a:cxn ang="T8">
                    <a:pos x="T4" y="T5"/>
                  </a:cxn>
                </a:cxnLst>
                <a:rect l="0" t="0" r="r" b="b"/>
                <a:pathLst>
                  <a:path w="1520327" h="716096">
                    <a:moveTo>
                      <a:pt x="0" y="0"/>
                    </a:moveTo>
                    <a:cubicBezTo>
                      <a:pt x="110168" y="177188"/>
                      <a:pt x="220337" y="354376"/>
                      <a:pt x="473725" y="473725"/>
                    </a:cubicBezTo>
                    <a:cubicBezTo>
                      <a:pt x="727113" y="593074"/>
                      <a:pt x="1123720" y="654585"/>
                      <a:pt x="1520327" y="716096"/>
                    </a:cubicBez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txBody>
              <a:bodyPr>
                <a:spAutoFit/>
              </a:bodyPr>
              <a:lstStyle/>
              <a:p>
                <a:endParaRPr lang="en-US"/>
              </a:p>
            </p:txBody>
          </p:sp>
          <p:sp>
            <p:nvSpPr>
              <p:cNvPr id="49172" name="Freeform 15"/>
              <p:cNvSpPr>
                <a:spLocks/>
              </p:cNvSpPr>
              <p:nvPr/>
            </p:nvSpPr>
            <p:spPr bwMode="auto">
              <a:xfrm>
                <a:off x="4472848" y="3722132"/>
                <a:ext cx="1470752" cy="369332"/>
              </a:xfrm>
              <a:custGeom>
                <a:avLst/>
                <a:gdLst>
                  <a:gd name="T0" fmla="*/ 0 w 1652530"/>
                  <a:gd name="T1" fmla="*/ 53 h 966963"/>
                  <a:gd name="T2" fmla="*/ 269385 w 1652530"/>
                  <a:gd name="T3" fmla="*/ 50 h 966963"/>
                  <a:gd name="T4" fmla="*/ 408160 w 1652530"/>
                  <a:gd name="T5" fmla="*/ 0 h 966963"/>
                  <a:gd name="T6" fmla="*/ 0 60000 65536"/>
                  <a:gd name="T7" fmla="*/ 0 60000 65536"/>
                  <a:gd name="T8" fmla="*/ 0 60000 65536"/>
                </a:gdLst>
                <a:ahLst/>
                <a:cxnLst>
                  <a:cxn ang="T6">
                    <a:pos x="T0" y="T1"/>
                  </a:cxn>
                  <a:cxn ang="T7">
                    <a:pos x="T2" y="T3"/>
                  </a:cxn>
                  <a:cxn ang="T8">
                    <a:pos x="T4" y="T5"/>
                  </a:cxn>
                </a:cxnLst>
                <a:rect l="0" t="0" r="r" b="b"/>
                <a:pathLst>
                  <a:path w="1652530" h="966963">
                    <a:moveTo>
                      <a:pt x="0" y="925417"/>
                    </a:moveTo>
                    <a:cubicBezTo>
                      <a:pt x="407624" y="969484"/>
                      <a:pt x="815249" y="1013551"/>
                      <a:pt x="1090670" y="859315"/>
                    </a:cubicBezTo>
                    <a:cubicBezTo>
                      <a:pt x="1366091" y="705079"/>
                      <a:pt x="1509310" y="352539"/>
                      <a:pt x="1652530" y="0"/>
                    </a:cubicBez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txBody>
              <a:bodyPr>
                <a:spAutoFit/>
              </a:bodyPr>
              <a:lstStyle/>
              <a:p>
                <a:endParaRPr lang="en-US"/>
              </a:p>
            </p:txBody>
          </p:sp>
        </p:grpSp>
        <p:sp>
          <p:nvSpPr>
            <p:cNvPr id="49159" name="Rectangle 19"/>
            <p:cNvSpPr>
              <a:spLocks noChangeArrowheads="1"/>
            </p:cNvSpPr>
            <p:nvPr/>
          </p:nvSpPr>
          <p:spPr bwMode="auto">
            <a:xfrm>
              <a:off x="4023452" y="4114800"/>
              <a:ext cx="77714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a:solidFill>
                    <a:schemeClr val="tx1"/>
                  </a:solidFill>
                  <a:latin typeface="Arial" charset="0"/>
                </a:rPr>
                <a:t>Clone</a:t>
              </a:r>
            </a:p>
          </p:txBody>
        </p:sp>
      </p:grpSp>
      <p:sp>
        <p:nvSpPr>
          <p:cNvPr id="49157" name="Rectangle 22"/>
          <p:cNvSpPr>
            <a:spLocks noChangeArrowheads="1"/>
          </p:cNvSpPr>
          <p:nvPr/>
        </p:nvSpPr>
        <p:spPr bwMode="auto">
          <a:xfrm>
            <a:off x="8430605" y="4876800"/>
            <a:ext cx="2539339" cy="738188"/>
          </a:xfrm>
          <a:prstGeom prst="rect">
            <a:avLst/>
          </a:prstGeom>
          <a:noFill/>
          <a:ln w="9525" algn="ctr">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sz="1800">
                <a:solidFill>
                  <a:schemeClr val="tx1"/>
                </a:solidFill>
                <a:latin typeface="Arial" charset="0"/>
              </a:rPr>
              <a:t>Emp</a:t>
            </a:r>
          </a:p>
          <a:p>
            <a:pPr eaLnBrk="1" hangingPunct="1">
              <a:lnSpc>
                <a:spcPct val="100000"/>
              </a:lnSpc>
              <a:spcBef>
                <a:spcPct val="0"/>
              </a:spcBef>
              <a:buClrTx/>
              <a:buSzTx/>
              <a:buFontTx/>
              <a:buNone/>
            </a:pPr>
            <a:r>
              <a:rPr lang="en-US" altLang="en-US" sz="1200">
                <a:solidFill>
                  <a:schemeClr val="tx1"/>
                </a:solidFill>
                <a:latin typeface="Arial" charset="0"/>
              </a:rPr>
              <a:t>int id = 5</a:t>
            </a:r>
          </a:p>
          <a:p>
            <a:pPr eaLnBrk="1" hangingPunct="1">
              <a:lnSpc>
                <a:spcPct val="100000"/>
              </a:lnSpc>
              <a:spcBef>
                <a:spcPct val="0"/>
              </a:spcBef>
              <a:buClrTx/>
              <a:buSzTx/>
              <a:buFontTx/>
              <a:buNone/>
            </a:pPr>
            <a:r>
              <a:rPr lang="en-US" altLang="en-US" sz="1200">
                <a:solidFill>
                  <a:schemeClr val="tx1"/>
                </a:solidFill>
                <a:latin typeface="Arial" charset="0"/>
              </a:rPr>
              <a:t>String name = “Nitin”</a:t>
            </a:r>
          </a:p>
        </p:txBody>
      </p:sp>
    </p:spTree>
    <p:extLst>
      <p:ext uri="{BB962C8B-B14F-4D97-AF65-F5344CB8AC3E}">
        <p14:creationId xmlns:p14="http://schemas.microsoft.com/office/powerpoint/2010/main" val="2001892716"/>
      </p:ext>
    </p:extLst>
  </p:cSld>
  <p:clrMapOvr>
    <a:masterClrMapping/>
  </p:clrMapOvr>
  <p:transition>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09441" y="533400"/>
            <a:ext cx="10978407" cy="501650"/>
          </a:xfrm>
        </p:spPr>
        <p:txBody>
          <a:bodyPr/>
          <a:lstStyle/>
          <a:p>
            <a:r>
              <a:rPr altLang="en-US" sz="2800">
                <a:latin typeface="Georgia" pitchFamily="18" charset="0"/>
              </a:rPr>
              <a:t>Deep-O-Copy Example</a:t>
            </a:r>
          </a:p>
        </p:txBody>
      </p:sp>
      <p:pic>
        <p:nvPicPr>
          <p:cNvPr id="501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086" y="1647828"/>
            <a:ext cx="11088445" cy="289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spTree>
    <p:extLst>
      <p:ext uri="{BB962C8B-B14F-4D97-AF65-F5344CB8AC3E}">
        <p14:creationId xmlns:p14="http://schemas.microsoft.com/office/powerpoint/2010/main" val="1394076786"/>
      </p:ext>
    </p:extLst>
  </p:cSld>
  <p:clrMapOvr>
    <a:masterClrMapping/>
  </p:clrMapOvr>
  <p:transition>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09441" y="533400"/>
            <a:ext cx="10978407" cy="501650"/>
          </a:xfrm>
        </p:spPr>
        <p:txBody>
          <a:bodyPr/>
          <a:lstStyle/>
          <a:p>
            <a:r>
              <a:rPr altLang="en-US" sz="2800">
                <a:latin typeface="Georgia" pitchFamily="18" charset="0"/>
              </a:rPr>
              <a:t>Deep-O-Copy Example Client</a:t>
            </a:r>
          </a:p>
        </p:txBody>
      </p:sp>
      <p:pic>
        <p:nvPicPr>
          <p:cNvPr id="512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015" y="1295400"/>
            <a:ext cx="10980524" cy="434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spTree>
    <p:extLst>
      <p:ext uri="{BB962C8B-B14F-4D97-AF65-F5344CB8AC3E}">
        <p14:creationId xmlns:p14="http://schemas.microsoft.com/office/powerpoint/2010/main" val="483533670"/>
      </p:ext>
    </p:extLst>
  </p:cSld>
  <p:clrMapOvr>
    <a:masterClrMapping/>
  </p:clrMapOvr>
  <p:transition>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altLang="en-US" sz="2800">
                <a:latin typeface="Georgia" pitchFamily="18" charset="0"/>
              </a:rPr>
              <a:t>Exercise</a:t>
            </a:r>
          </a:p>
        </p:txBody>
      </p:sp>
      <p:sp>
        <p:nvSpPr>
          <p:cNvPr id="18435" name="Rectangle 3"/>
          <p:cNvSpPr>
            <a:spLocks noGrp="1" noChangeArrowheads="1"/>
          </p:cNvSpPr>
          <p:nvPr>
            <p:ph sz="half" idx="1"/>
          </p:nvPr>
        </p:nvSpPr>
        <p:spPr>
          <a:xfrm>
            <a:off x="594629" y="1282700"/>
            <a:ext cx="10070593" cy="4648200"/>
          </a:xfrm>
        </p:spPr>
        <p:txBody>
          <a:bodyPr/>
          <a:lstStyle/>
          <a:p>
            <a:pPr>
              <a:lnSpc>
                <a:spcPct val="100000"/>
              </a:lnSpc>
              <a:buFont typeface="Wingdings" panose="05000000000000000000" pitchFamily="2" charset="2"/>
              <a:buChar char="Ø"/>
              <a:defRPr/>
            </a:pPr>
            <a:r>
              <a:rPr kern="1200">
                <a:latin typeface="Georgia" panose="02040502050405020303" pitchFamily="18" charset="0"/>
              </a:rPr>
              <a:t>Write a Deep-O-Copy Cloneable Fruit Basket class having list of Fruits.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5782" y="2266949"/>
            <a:ext cx="5973989" cy="3451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044559"/>
      </p:ext>
    </p:extLst>
  </p:cSld>
  <p:clrMapOvr>
    <a:masterClrMapping/>
  </p:clrMapOvr>
  <p:transition>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Placeholder 1"/>
          <p:cNvSpPr>
            <a:spLocks noGrp="1"/>
          </p:cNvSpPr>
          <p:nvPr>
            <p:ph type="body" sz="quarter" idx="4294967295"/>
          </p:nvPr>
        </p:nvSpPr>
        <p:spPr>
          <a:xfrm>
            <a:off x="0" y="2514600"/>
            <a:ext cx="8836898" cy="1600200"/>
          </a:xfrm>
        </p:spPr>
        <p:txBody>
          <a:bodyPr anchor="b"/>
          <a:lstStyle/>
          <a:p>
            <a:pPr marL="0" indent="0">
              <a:lnSpc>
                <a:spcPct val="105000"/>
              </a:lnSpc>
              <a:spcBef>
                <a:spcPct val="10000"/>
              </a:spcBef>
              <a:spcAft>
                <a:spcPct val="10000"/>
              </a:spcAft>
              <a:buClr>
                <a:srgbClr val="F04E22"/>
              </a:buClr>
              <a:buSzTx/>
              <a:buFontTx/>
              <a:buNone/>
            </a:pPr>
            <a:r>
              <a:rPr lang="en-US" altLang="en-US" sz="3200" smtClean="0">
                <a:solidFill>
                  <a:srgbClr val="FFFFFF"/>
                </a:solidFill>
              </a:rPr>
              <a:t>JAVA Annotations</a:t>
            </a:r>
          </a:p>
        </p:txBody>
      </p:sp>
    </p:spTree>
    <p:extLst>
      <p:ext uri="{BB962C8B-B14F-4D97-AF65-F5344CB8AC3E}">
        <p14:creationId xmlns:p14="http://schemas.microsoft.com/office/powerpoint/2010/main" val="3873402005"/>
      </p:ext>
    </p:extLst>
  </p:cSld>
  <p:clrMapOvr>
    <a:masterClrMapping/>
  </p:clrMapOvr>
  <p:transition spd="slow">
    <p:split orient="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altLang="en-US" sz="2800">
                <a:latin typeface="Georgia" pitchFamily="18" charset="0"/>
              </a:rPr>
              <a:t>Introduction</a:t>
            </a:r>
          </a:p>
        </p:txBody>
      </p:sp>
      <p:sp>
        <p:nvSpPr>
          <p:cNvPr id="43011" name="Rectangle 3"/>
          <p:cNvSpPr>
            <a:spLocks noGrp="1" noChangeArrowheads="1"/>
          </p:cNvSpPr>
          <p:nvPr>
            <p:ph sz="half" idx="1"/>
          </p:nvPr>
        </p:nvSpPr>
        <p:spPr>
          <a:xfrm>
            <a:off x="696203" y="1295400"/>
            <a:ext cx="5702930" cy="4648200"/>
          </a:xfrm>
        </p:spPr>
        <p:txBody>
          <a:bodyPr/>
          <a:lstStyle/>
          <a:p>
            <a:pPr algn="just">
              <a:lnSpc>
                <a:spcPct val="100000"/>
              </a:lnSpc>
              <a:buFont typeface="Wingdings" panose="05000000000000000000" pitchFamily="2" charset="2"/>
              <a:buChar char="Ø"/>
              <a:defRPr/>
            </a:pPr>
            <a:r>
              <a:rPr>
                <a:latin typeface="Georgia" panose="02040502050405020303" pitchFamily="18" charset="0"/>
              </a:rPr>
              <a:t>Metadata – Information about information.</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err="1">
                <a:latin typeface="Georgia" panose="02040502050405020303" pitchFamily="18" charset="0"/>
              </a:rPr>
              <a:t>Javadocs</a:t>
            </a:r>
            <a:r>
              <a:rPr>
                <a:latin typeface="Georgia" panose="02040502050405020303" pitchFamily="18" charset="0"/>
              </a:rPr>
              <a:t>  provides information about the code but there is no consistency. </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Annotations are like meta-tags that can be applied the code like constructors, methods, variables, fields etc.</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Declarative style of programming.</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An annotation indicates that the declared element should be processed in some special way by a compiler, development tool, deployment tool or during runtime</a:t>
            </a:r>
            <a:r>
              <a:rPr sz="1800"/>
              <a:t>.</a:t>
            </a:r>
          </a:p>
        </p:txBody>
      </p:sp>
      <p:pic>
        <p:nvPicPr>
          <p:cNvPr id="54276" name="Picture 6" descr="SNAGHTML188b7a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427" y="1371600"/>
            <a:ext cx="5281824"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5774101"/>
      </p:ext>
    </p:extLst>
  </p:cSld>
  <p:clrMapOvr>
    <a:masterClrMapping/>
  </p:clrMapOvr>
  <p:transition>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altLang="en-US" sz="2800">
                <a:latin typeface="Georgia" pitchFamily="18" charset="0"/>
              </a:rPr>
              <a:t>Annotation Type and Annotation</a:t>
            </a:r>
          </a:p>
        </p:txBody>
      </p:sp>
      <p:sp>
        <p:nvSpPr>
          <p:cNvPr id="44035" name="Rectangle 3"/>
          <p:cNvSpPr>
            <a:spLocks noGrp="1" noChangeArrowheads="1"/>
          </p:cNvSpPr>
          <p:nvPr>
            <p:ph sz="half" idx="1"/>
          </p:nvPr>
        </p:nvSpPr>
        <p:spPr>
          <a:xfrm>
            <a:off x="594629" y="1282700"/>
            <a:ext cx="5296636" cy="4889500"/>
          </a:xfrm>
        </p:spPr>
        <p:txBody>
          <a:bodyPr/>
          <a:lstStyle/>
          <a:p>
            <a:pPr algn="just">
              <a:lnSpc>
                <a:spcPct val="100000"/>
              </a:lnSpc>
              <a:buFont typeface="Wingdings" panose="05000000000000000000" pitchFamily="2" charset="2"/>
              <a:buChar char="Ø"/>
              <a:defRPr/>
            </a:pPr>
            <a:r>
              <a:rPr>
                <a:latin typeface="Georgia" panose="02040502050405020303" pitchFamily="18" charset="0"/>
              </a:rPr>
              <a:t>Difference between Annotation Type and Annotation.</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Annotation Types can store the values in its members.</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The values are passed from the place where annotation is defined.</a:t>
            </a:r>
          </a:p>
          <a:p>
            <a:pPr>
              <a:defRPr/>
            </a:pPr>
            <a:endParaRPr/>
          </a:p>
          <a:p>
            <a:pPr lvl="1">
              <a:defRPr/>
            </a:pPr>
            <a:endParaRPr/>
          </a:p>
        </p:txBody>
      </p:sp>
      <p:pic>
        <p:nvPicPr>
          <p:cNvPr id="55300" name="Picture 11" descr="SNAGHTML2a038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532" y="4267200"/>
            <a:ext cx="7072058"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13" descr="SNAGHTML2b36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988" y="1905003"/>
            <a:ext cx="5726208"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3715201"/>
      </p:ext>
    </p:extLst>
  </p:cSld>
  <p:clrMapOvr>
    <a:masterClrMapping/>
  </p:clrMapOvr>
  <p:transition>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altLang="en-US" sz="2800">
                <a:latin typeface="Georgia" pitchFamily="18" charset="0"/>
              </a:rPr>
              <a:t>Types of Annotation</a:t>
            </a:r>
          </a:p>
        </p:txBody>
      </p:sp>
      <p:sp>
        <p:nvSpPr>
          <p:cNvPr id="522243" name="Rectangle 3"/>
          <p:cNvSpPr>
            <a:spLocks noGrp="1" noChangeArrowheads="1"/>
          </p:cNvSpPr>
          <p:nvPr>
            <p:ph sz="half" idx="1"/>
          </p:nvPr>
        </p:nvSpPr>
        <p:spPr/>
        <p:txBody>
          <a:bodyPr/>
          <a:lstStyle/>
          <a:p>
            <a:pPr>
              <a:lnSpc>
                <a:spcPct val="100000"/>
              </a:lnSpc>
              <a:buFont typeface="Wingdings" panose="05000000000000000000" pitchFamily="2" charset="2"/>
              <a:buChar char="Ø"/>
              <a:defRPr/>
            </a:pPr>
            <a:r>
              <a:rPr>
                <a:latin typeface="Georgia" panose="02040502050405020303" pitchFamily="18" charset="0"/>
              </a:rPr>
              <a:t>Annotation Types</a:t>
            </a:r>
          </a:p>
          <a:p>
            <a:pPr lvl="1">
              <a:lnSpc>
                <a:spcPct val="100000"/>
              </a:lnSpc>
              <a:buFont typeface="Wingdings" panose="05000000000000000000" pitchFamily="2" charset="2"/>
              <a:buChar char="ü"/>
              <a:defRPr/>
            </a:pPr>
            <a:r>
              <a:rPr sz="1600">
                <a:latin typeface="Georgia" panose="02040502050405020303" pitchFamily="18" charset="0"/>
              </a:rPr>
              <a:t>Marker Annotation</a:t>
            </a:r>
          </a:p>
          <a:p>
            <a:pPr lvl="1">
              <a:lnSpc>
                <a:spcPct val="100000"/>
              </a:lnSpc>
              <a:buFont typeface="Wingdings" panose="05000000000000000000" pitchFamily="2" charset="2"/>
              <a:buChar char="ü"/>
              <a:defRPr/>
            </a:pPr>
            <a:r>
              <a:rPr sz="1600">
                <a:latin typeface="Georgia" panose="02040502050405020303" pitchFamily="18" charset="0"/>
              </a:rPr>
              <a:t>Single Member Annotation</a:t>
            </a:r>
          </a:p>
          <a:p>
            <a:pPr lvl="1">
              <a:lnSpc>
                <a:spcPct val="100000"/>
              </a:lnSpc>
              <a:buFont typeface="Wingdings" panose="05000000000000000000" pitchFamily="2" charset="2"/>
              <a:buChar char="ü"/>
              <a:defRPr/>
            </a:pPr>
            <a:r>
              <a:rPr sz="1600">
                <a:latin typeface="Georgia" panose="02040502050405020303" pitchFamily="18" charset="0"/>
              </a:rPr>
              <a:t>Normal/Full Annotation</a:t>
            </a: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r>
              <a:rPr>
                <a:latin typeface="Georgia" panose="02040502050405020303" pitchFamily="18" charset="0"/>
              </a:rPr>
              <a:t>Marker Annotation</a:t>
            </a:r>
          </a:p>
          <a:p>
            <a:pPr lvl="1">
              <a:lnSpc>
                <a:spcPct val="100000"/>
              </a:lnSpc>
              <a:buFont typeface="Wingdings" panose="05000000000000000000" pitchFamily="2" charset="2"/>
              <a:buChar char="ü"/>
              <a:defRPr/>
            </a:pPr>
            <a:r>
              <a:rPr sz="1600">
                <a:latin typeface="Georgia" panose="02040502050405020303" pitchFamily="18" charset="0"/>
              </a:rPr>
              <a:t>An annotation with no element.</a:t>
            </a:r>
          </a:p>
          <a:p>
            <a:pPr lvl="1">
              <a:lnSpc>
                <a:spcPct val="100000"/>
              </a:lnSpc>
              <a:buFont typeface="Wingdings" panose="05000000000000000000" pitchFamily="2" charset="2"/>
              <a:buChar char="ü"/>
              <a:defRPr/>
            </a:pPr>
            <a:r>
              <a:rPr sz="1600">
                <a:latin typeface="Georgia" panose="02040502050405020303" pitchFamily="18" charset="0"/>
              </a:rPr>
              <a:t>Parenthesis can be removed.</a:t>
            </a:r>
          </a:p>
          <a:p>
            <a:pPr lvl="1">
              <a:defRPr/>
            </a:pPr>
            <a:endParaRPr/>
          </a:p>
          <a:p>
            <a:pPr>
              <a:buFont typeface="Wingdings" pitchFamily="2" charset="2"/>
              <a:buNone/>
              <a:defRPr/>
            </a:pPr>
            <a:endParaRPr/>
          </a:p>
          <a:p>
            <a:pPr lvl="1">
              <a:defRPr/>
            </a:pPr>
            <a:endParaRPr/>
          </a:p>
        </p:txBody>
      </p:sp>
      <p:pic>
        <p:nvPicPr>
          <p:cNvPr id="522246" name="Picture 6" descr="SNAGHTML1812aa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7001" y="1905000"/>
            <a:ext cx="4570809"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570289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22243">
                                            <p:txEl>
                                              <p:pRg st="0" end="0"/>
                                            </p:txEl>
                                          </p:spTgt>
                                        </p:tgtEl>
                                        <p:attrNameLst>
                                          <p:attrName>style.visibility</p:attrName>
                                        </p:attrNameLst>
                                      </p:cBhvr>
                                      <p:to>
                                        <p:strVal val="visible"/>
                                      </p:to>
                                    </p:set>
                                    <p:animEffect transition="in" filter="checkerboard(across)">
                                      <p:cBhvr>
                                        <p:cTn id="7" dur="500"/>
                                        <p:tgtEl>
                                          <p:spTgt spid="522243">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22243">
                                            <p:txEl>
                                              <p:pRg st="1" end="1"/>
                                            </p:txEl>
                                          </p:spTgt>
                                        </p:tgtEl>
                                        <p:attrNameLst>
                                          <p:attrName>style.visibility</p:attrName>
                                        </p:attrNameLst>
                                      </p:cBhvr>
                                      <p:to>
                                        <p:strVal val="visible"/>
                                      </p:to>
                                    </p:set>
                                    <p:animEffect transition="in" filter="checkerboard(across)">
                                      <p:cBhvr>
                                        <p:cTn id="10" dur="500"/>
                                        <p:tgtEl>
                                          <p:spTgt spid="522243">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522243">
                                            <p:txEl>
                                              <p:pRg st="2" end="2"/>
                                            </p:txEl>
                                          </p:spTgt>
                                        </p:tgtEl>
                                        <p:attrNameLst>
                                          <p:attrName>style.visibility</p:attrName>
                                        </p:attrNameLst>
                                      </p:cBhvr>
                                      <p:to>
                                        <p:strVal val="visible"/>
                                      </p:to>
                                    </p:set>
                                    <p:animEffect transition="in" filter="checkerboard(across)">
                                      <p:cBhvr>
                                        <p:cTn id="13" dur="500"/>
                                        <p:tgtEl>
                                          <p:spTgt spid="522243">
                                            <p:txEl>
                                              <p:pRg st="2" end="2"/>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522243">
                                            <p:txEl>
                                              <p:pRg st="3" end="3"/>
                                            </p:txEl>
                                          </p:spTgt>
                                        </p:tgtEl>
                                        <p:attrNameLst>
                                          <p:attrName>style.visibility</p:attrName>
                                        </p:attrNameLst>
                                      </p:cBhvr>
                                      <p:to>
                                        <p:strVal val="visible"/>
                                      </p:to>
                                    </p:set>
                                    <p:animEffect transition="in" filter="checkerboard(across)">
                                      <p:cBhvr>
                                        <p:cTn id="16" dur="500"/>
                                        <p:tgtEl>
                                          <p:spTgt spid="52224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522243">
                                            <p:txEl>
                                              <p:pRg st="5" end="5"/>
                                            </p:txEl>
                                          </p:spTgt>
                                        </p:tgtEl>
                                        <p:attrNameLst>
                                          <p:attrName>style.visibility</p:attrName>
                                        </p:attrNameLst>
                                      </p:cBhvr>
                                      <p:to>
                                        <p:strVal val="visible"/>
                                      </p:to>
                                    </p:set>
                                    <p:animEffect transition="in" filter="checkerboard(across)">
                                      <p:cBhvr>
                                        <p:cTn id="21" dur="500"/>
                                        <p:tgtEl>
                                          <p:spTgt spid="522243">
                                            <p:txEl>
                                              <p:pRg st="5" end="5"/>
                                            </p:txEl>
                                          </p:spTgt>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522243">
                                            <p:txEl>
                                              <p:pRg st="6" end="6"/>
                                            </p:txEl>
                                          </p:spTgt>
                                        </p:tgtEl>
                                        <p:attrNameLst>
                                          <p:attrName>style.visibility</p:attrName>
                                        </p:attrNameLst>
                                      </p:cBhvr>
                                      <p:to>
                                        <p:strVal val="visible"/>
                                      </p:to>
                                    </p:set>
                                    <p:animEffect transition="in" filter="checkerboard(across)">
                                      <p:cBhvr>
                                        <p:cTn id="24" dur="500"/>
                                        <p:tgtEl>
                                          <p:spTgt spid="522243">
                                            <p:txEl>
                                              <p:pRg st="6" end="6"/>
                                            </p:txEl>
                                          </p:spTgt>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522243">
                                            <p:txEl>
                                              <p:pRg st="7" end="7"/>
                                            </p:txEl>
                                          </p:spTgt>
                                        </p:tgtEl>
                                        <p:attrNameLst>
                                          <p:attrName>style.visibility</p:attrName>
                                        </p:attrNameLst>
                                      </p:cBhvr>
                                      <p:to>
                                        <p:strVal val="visible"/>
                                      </p:to>
                                    </p:set>
                                    <p:animEffect transition="in" filter="checkerboard(across)">
                                      <p:cBhvr>
                                        <p:cTn id="27" dur="500"/>
                                        <p:tgtEl>
                                          <p:spTgt spid="522243">
                                            <p:txEl>
                                              <p:pRg st="7" end="7"/>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522246"/>
                                        </p:tgtEl>
                                        <p:attrNameLst>
                                          <p:attrName>style.visibility</p:attrName>
                                        </p:attrNameLst>
                                      </p:cBhvr>
                                      <p:to>
                                        <p:strVal val="visible"/>
                                      </p:to>
                                    </p:set>
                                    <p:animEffect transition="in" filter="checkerboard(across)">
                                      <p:cBhvr>
                                        <p:cTn id="30" dur="500"/>
                                        <p:tgtEl>
                                          <p:spTgt spid="522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4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altLang="en-US" sz="2800">
                <a:latin typeface="Georgia" pitchFamily="18" charset="0"/>
              </a:rPr>
              <a:t>Types of Annotation (Contd..)</a:t>
            </a:r>
          </a:p>
        </p:txBody>
      </p:sp>
      <p:sp>
        <p:nvSpPr>
          <p:cNvPr id="525315" name="Rectangle 3"/>
          <p:cNvSpPr>
            <a:spLocks noGrp="1" noChangeArrowheads="1"/>
          </p:cNvSpPr>
          <p:nvPr>
            <p:ph sz="half" idx="1"/>
          </p:nvPr>
        </p:nvSpPr>
        <p:spPr/>
        <p:txBody>
          <a:bodyPr/>
          <a:lstStyle/>
          <a:p>
            <a:pPr>
              <a:lnSpc>
                <a:spcPct val="100000"/>
              </a:lnSpc>
              <a:buFont typeface="Wingdings" panose="05000000000000000000" pitchFamily="2" charset="2"/>
              <a:buChar char="Ø"/>
              <a:defRPr/>
            </a:pPr>
            <a:r>
              <a:rPr>
                <a:latin typeface="Georgia" panose="02040502050405020303" pitchFamily="18" charset="0"/>
              </a:rPr>
              <a:t>Single Member Annotation</a:t>
            </a:r>
          </a:p>
          <a:p>
            <a:pPr lvl="1">
              <a:lnSpc>
                <a:spcPct val="100000"/>
              </a:lnSpc>
              <a:buFont typeface="Wingdings" panose="05000000000000000000" pitchFamily="2" charset="2"/>
              <a:buChar char="ü"/>
              <a:defRPr/>
            </a:pPr>
            <a:r>
              <a:rPr sz="1600">
                <a:latin typeface="Georgia" panose="02040502050405020303" pitchFamily="18" charset="0"/>
              </a:rPr>
              <a:t>Annotation with single element.</a:t>
            </a:r>
          </a:p>
          <a:p>
            <a:pPr lvl="1">
              <a:lnSpc>
                <a:spcPct val="100000"/>
              </a:lnSpc>
              <a:buFont typeface="Wingdings" panose="05000000000000000000" pitchFamily="2" charset="2"/>
              <a:buChar char="ü"/>
              <a:defRPr/>
            </a:pPr>
            <a:r>
              <a:rPr sz="1600">
                <a:latin typeface="Georgia" panose="02040502050405020303" pitchFamily="18" charset="0"/>
              </a:rPr>
              <a:t>Name of the element is value.</a:t>
            </a:r>
          </a:p>
          <a:p>
            <a:pPr lvl="1">
              <a:lnSpc>
                <a:spcPct val="100000"/>
              </a:lnSpc>
              <a:buFont typeface="Wingdings" panose="05000000000000000000" pitchFamily="2" charset="2"/>
              <a:buChar char="ü"/>
              <a:defRPr/>
            </a:pPr>
            <a:r>
              <a:rPr sz="1600">
                <a:latin typeface="Georgia" panose="02040502050405020303" pitchFamily="18" charset="0"/>
              </a:rPr>
              <a:t>It is permissible to omit the name of the element and = sign.</a:t>
            </a:r>
          </a:p>
          <a:p>
            <a:pPr lvl="1">
              <a:defRPr/>
            </a:pPr>
            <a:endParaRPr/>
          </a:p>
          <a:p>
            <a:pPr lvl="1">
              <a:defRPr/>
            </a:pPr>
            <a:endParaRPr/>
          </a:p>
        </p:txBody>
      </p:sp>
      <p:pic>
        <p:nvPicPr>
          <p:cNvPr id="525317" name="Picture 5" descr="SNAGHTML1a0df8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164" y="2895600"/>
            <a:ext cx="684351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5321" name="Group 9"/>
          <p:cNvGrpSpPr>
            <a:grpSpLocks/>
          </p:cNvGrpSpPr>
          <p:nvPr/>
        </p:nvGrpSpPr>
        <p:grpSpPr bwMode="auto">
          <a:xfrm>
            <a:off x="507870" y="3544888"/>
            <a:ext cx="11312753" cy="2921000"/>
            <a:chOff x="240" y="2233"/>
            <a:chExt cx="5346" cy="1840"/>
          </a:xfrm>
        </p:grpSpPr>
        <p:pic>
          <p:nvPicPr>
            <p:cNvPr id="57350" name="Picture 7" descr="SNAGHTML44861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 y="2233"/>
              <a:ext cx="2563" cy="1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Picture 6" descr="SNAGHTML4380b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3168"/>
              <a:ext cx="2875" cy="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5168074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25315">
                                            <p:txEl>
                                              <p:pRg st="0" end="0"/>
                                            </p:txEl>
                                          </p:spTgt>
                                        </p:tgtEl>
                                        <p:attrNameLst>
                                          <p:attrName>style.visibility</p:attrName>
                                        </p:attrNameLst>
                                      </p:cBhvr>
                                      <p:to>
                                        <p:strVal val="visible"/>
                                      </p:to>
                                    </p:set>
                                    <p:animEffect transition="in" filter="checkerboard(across)">
                                      <p:cBhvr>
                                        <p:cTn id="7" dur="500"/>
                                        <p:tgtEl>
                                          <p:spTgt spid="525315">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25315">
                                            <p:txEl>
                                              <p:pRg st="1" end="1"/>
                                            </p:txEl>
                                          </p:spTgt>
                                        </p:tgtEl>
                                        <p:attrNameLst>
                                          <p:attrName>style.visibility</p:attrName>
                                        </p:attrNameLst>
                                      </p:cBhvr>
                                      <p:to>
                                        <p:strVal val="visible"/>
                                      </p:to>
                                    </p:set>
                                    <p:animEffect transition="in" filter="checkerboard(across)">
                                      <p:cBhvr>
                                        <p:cTn id="10" dur="500"/>
                                        <p:tgtEl>
                                          <p:spTgt spid="525315">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525317"/>
                                        </p:tgtEl>
                                        <p:attrNameLst>
                                          <p:attrName>style.visibility</p:attrName>
                                        </p:attrNameLst>
                                      </p:cBhvr>
                                      <p:to>
                                        <p:strVal val="visible"/>
                                      </p:to>
                                    </p:set>
                                    <p:animEffect transition="in" filter="checkerboard(across)">
                                      <p:cBhvr>
                                        <p:cTn id="13" dur="500"/>
                                        <p:tgtEl>
                                          <p:spTgt spid="52531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525315">
                                            <p:txEl>
                                              <p:pRg st="2" end="2"/>
                                            </p:txEl>
                                          </p:spTgt>
                                        </p:tgtEl>
                                        <p:attrNameLst>
                                          <p:attrName>style.visibility</p:attrName>
                                        </p:attrNameLst>
                                      </p:cBhvr>
                                      <p:to>
                                        <p:strVal val="visible"/>
                                      </p:to>
                                    </p:set>
                                    <p:animEffect transition="in" filter="checkerboard(across)">
                                      <p:cBhvr>
                                        <p:cTn id="18" dur="500"/>
                                        <p:tgtEl>
                                          <p:spTgt spid="525315">
                                            <p:txEl>
                                              <p:pRg st="2" end="2"/>
                                            </p:txEl>
                                          </p:spTgt>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525315">
                                            <p:txEl>
                                              <p:pRg st="3" end="3"/>
                                            </p:txEl>
                                          </p:spTgt>
                                        </p:tgtEl>
                                        <p:attrNameLst>
                                          <p:attrName>style.visibility</p:attrName>
                                        </p:attrNameLst>
                                      </p:cBhvr>
                                      <p:to>
                                        <p:strVal val="visible"/>
                                      </p:to>
                                    </p:set>
                                    <p:animEffect transition="in" filter="checkerboard(across)">
                                      <p:cBhvr>
                                        <p:cTn id="21" dur="500"/>
                                        <p:tgtEl>
                                          <p:spTgt spid="525315">
                                            <p:txEl>
                                              <p:pRg st="3" end="3"/>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525321"/>
                                        </p:tgtEl>
                                        <p:attrNameLst>
                                          <p:attrName>style.visibility</p:attrName>
                                        </p:attrNameLst>
                                      </p:cBhvr>
                                      <p:to>
                                        <p:strVal val="visible"/>
                                      </p:to>
                                    </p:set>
                                    <p:animEffect transition="in" filter="checkerboard(across)">
                                      <p:cBhvr>
                                        <p:cTn id="24" dur="500"/>
                                        <p:tgtEl>
                                          <p:spTgt spid="525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Static Variables (Class Variable</a:t>
            </a:r>
            <a:r>
              <a:rPr lang="en-US" altLang="en-US" dirty="0" smtClean="0"/>
              <a:t>) 	</a:t>
            </a:r>
            <a:endParaRPr lang="en-US" dirty="0"/>
          </a:p>
        </p:txBody>
      </p:sp>
      <p:sp>
        <p:nvSpPr>
          <p:cNvPr id="3" name="Content Placeholder 2"/>
          <p:cNvSpPr>
            <a:spLocks noGrp="1"/>
          </p:cNvSpPr>
          <p:nvPr>
            <p:ph idx="1"/>
          </p:nvPr>
        </p:nvSpPr>
        <p:spPr>
          <a:xfrm>
            <a:off x="609442" y="868299"/>
            <a:ext cx="5515588" cy="5082557"/>
          </a:xfrm>
        </p:spPr>
        <p:txBody>
          <a:bodyPr/>
          <a:lstStyle/>
          <a:p>
            <a:pPr algn="just">
              <a:lnSpc>
                <a:spcPct val="100000"/>
              </a:lnSpc>
            </a:pPr>
            <a:r>
              <a:rPr lang="en-US" altLang="en-US" dirty="0"/>
              <a:t>These are initialized when the class is loaded. </a:t>
            </a:r>
          </a:p>
          <a:p>
            <a:pPr algn="just">
              <a:lnSpc>
                <a:spcPct val="100000"/>
              </a:lnSpc>
            </a:pPr>
            <a:endParaRPr lang="en-US" altLang="en-US" dirty="0"/>
          </a:p>
          <a:p>
            <a:pPr algn="just">
              <a:lnSpc>
                <a:spcPct val="100000"/>
              </a:lnSpc>
            </a:pPr>
            <a:r>
              <a:rPr lang="en-US" altLang="en-US" dirty="0"/>
              <a:t>Static variables are shared – All objects of the same class share the value of static variable. </a:t>
            </a:r>
          </a:p>
          <a:p>
            <a:pPr algn="just">
              <a:lnSpc>
                <a:spcPct val="100000"/>
              </a:lnSpc>
            </a:pPr>
            <a:endParaRPr lang="en-US" altLang="en-US" dirty="0"/>
          </a:p>
          <a:p>
            <a:pPr algn="just">
              <a:lnSpc>
                <a:spcPct val="100000"/>
              </a:lnSpc>
            </a:pPr>
            <a:r>
              <a:rPr lang="en-US" altLang="en-US" dirty="0"/>
              <a:t>Instance Variables</a:t>
            </a:r>
          </a:p>
          <a:p>
            <a:pPr lvl="1" algn="just">
              <a:lnSpc>
                <a:spcPct val="100000"/>
              </a:lnSpc>
            </a:pPr>
            <a:r>
              <a:rPr lang="en-US" altLang="en-US" dirty="0"/>
              <a:t>1 per instance</a:t>
            </a:r>
          </a:p>
          <a:p>
            <a:pPr lvl="1" algn="just">
              <a:lnSpc>
                <a:spcPct val="100000"/>
              </a:lnSpc>
            </a:pPr>
            <a:endParaRPr lang="en-US" altLang="en-US" sz="1800" dirty="0"/>
          </a:p>
          <a:p>
            <a:pPr algn="just">
              <a:lnSpc>
                <a:spcPct val="100000"/>
              </a:lnSpc>
            </a:pPr>
            <a:r>
              <a:rPr lang="en-US" altLang="en-US" dirty="0"/>
              <a:t>Static variables</a:t>
            </a:r>
          </a:p>
          <a:p>
            <a:pPr lvl="1" algn="just">
              <a:lnSpc>
                <a:spcPct val="100000"/>
              </a:lnSpc>
            </a:pPr>
            <a:r>
              <a:rPr lang="en-US" altLang="en-US" dirty="0"/>
              <a:t>1 per class</a:t>
            </a:r>
          </a:p>
          <a:p>
            <a:pPr lvl="1" algn="just">
              <a:lnSpc>
                <a:spcPct val="100000"/>
              </a:lnSpc>
            </a:pPr>
            <a:endParaRPr lang="en-US" altLang="en-US" sz="1800" dirty="0"/>
          </a:p>
          <a:p>
            <a:pPr algn="just">
              <a:lnSpc>
                <a:spcPct val="100000"/>
              </a:lnSpc>
            </a:pPr>
            <a:r>
              <a:rPr lang="en-US" altLang="en-US" dirty="0"/>
              <a:t>Static variables are initialized before the object of the class can be created.</a:t>
            </a:r>
          </a:p>
          <a:p>
            <a:endParaRPr lang="en-US" dirty="0"/>
          </a:p>
        </p:txBody>
      </p:sp>
      <p:pic>
        <p:nvPicPr>
          <p:cNvPr id="5" name="Picture 4" descr="sh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216" y="740238"/>
            <a:ext cx="333375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41189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altLang="en-US" sz="2800">
                <a:latin typeface="Georgia" pitchFamily="18" charset="0"/>
              </a:rPr>
              <a:t>Types of Annotation (Contd..)</a:t>
            </a:r>
          </a:p>
        </p:txBody>
      </p:sp>
      <p:sp>
        <p:nvSpPr>
          <p:cNvPr id="47107" name="Rectangle 3"/>
          <p:cNvSpPr>
            <a:spLocks noGrp="1" noChangeArrowheads="1"/>
          </p:cNvSpPr>
          <p:nvPr>
            <p:ph sz="half" idx="1"/>
          </p:nvPr>
        </p:nvSpPr>
        <p:spPr>
          <a:xfrm>
            <a:off x="507869" y="1219200"/>
            <a:ext cx="5078677" cy="4648200"/>
          </a:xfrm>
        </p:spPr>
        <p:txBody>
          <a:bodyPr/>
          <a:lstStyle/>
          <a:p>
            <a:pPr algn="just">
              <a:lnSpc>
                <a:spcPct val="100000"/>
              </a:lnSpc>
              <a:buFont typeface="Wingdings" panose="05000000000000000000" pitchFamily="2" charset="2"/>
              <a:buChar char="Ø"/>
              <a:defRPr/>
            </a:pPr>
            <a:r>
              <a:rPr>
                <a:latin typeface="Georgia" panose="02040502050405020303" pitchFamily="18" charset="0"/>
              </a:rPr>
              <a:t>Normal/Full Annotations</a:t>
            </a:r>
          </a:p>
          <a:p>
            <a:pPr lvl="1" algn="just">
              <a:lnSpc>
                <a:spcPct val="100000"/>
              </a:lnSpc>
              <a:buFont typeface="Wingdings" panose="05000000000000000000" pitchFamily="2" charset="2"/>
              <a:buChar char="ü"/>
              <a:defRPr/>
            </a:pPr>
            <a:r>
              <a:rPr sz="1600">
                <a:latin typeface="Georgia" panose="02040502050405020303" pitchFamily="18" charset="0"/>
              </a:rPr>
              <a:t>Have more than one elements.</a:t>
            </a:r>
          </a:p>
          <a:p>
            <a:pPr lvl="1" algn="just">
              <a:lnSpc>
                <a:spcPct val="100000"/>
              </a:lnSpc>
              <a:buFont typeface="Wingdings" panose="05000000000000000000" pitchFamily="2" charset="2"/>
              <a:buChar char="ü"/>
              <a:defRPr/>
            </a:pPr>
            <a:r>
              <a:rPr sz="1600">
                <a:latin typeface="Georgia" panose="02040502050405020303" pitchFamily="18" charset="0"/>
              </a:rPr>
              <a:t>Elements can have default values.</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Values are assigned using name value pair and name value pairs are separated by comma.</a:t>
            </a:r>
          </a:p>
          <a:p>
            <a:pPr lvl="1">
              <a:defRPr/>
            </a:pPr>
            <a:endParaRPr/>
          </a:p>
          <a:p>
            <a:pPr lvl="1">
              <a:defRPr/>
            </a:pPr>
            <a:endParaRPr/>
          </a:p>
        </p:txBody>
      </p:sp>
      <p:pic>
        <p:nvPicPr>
          <p:cNvPr id="58372" name="Picture 4" descr="SNAGHTML3d0a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94" y="4495803"/>
            <a:ext cx="7008574"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descr="SNAGHTML3e9ff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692" y="2057400"/>
            <a:ext cx="6399133"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3874801"/>
      </p:ext>
    </p:extLst>
  </p:cSld>
  <p:clrMapOvr>
    <a:masterClrMapping/>
  </p:clrMapOvr>
  <p:transition>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altLang="en-US" sz="2800">
                <a:latin typeface="Georgia" pitchFamily="18" charset="0"/>
              </a:rPr>
              <a:t>Exercise</a:t>
            </a:r>
          </a:p>
        </p:txBody>
      </p:sp>
      <p:sp>
        <p:nvSpPr>
          <p:cNvPr id="48131" name="Rectangle 3"/>
          <p:cNvSpPr>
            <a:spLocks noGrp="1" noChangeArrowheads="1"/>
          </p:cNvSpPr>
          <p:nvPr>
            <p:ph sz="half" idx="1"/>
          </p:nvPr>
        </p:nvSpPr>
        <p:spPr>
          <a:xfrm>
            <a:off x="594629" y="1282700"/>
            <a:ext cx="6820239" cy="4648200"/>
          </a:xfrm>
        </p:spPr>
        <p:txBody>
          <a:bodyPr/>
          <a:lstStyle/>
          <a:p>
            <a:pPr algn="just">
              <a:lnSpc>
                <a:spcPct val="100000"/>
              </a:lnSpc>
              <a:buFont typeface="Wingdings" panose="05000000000000000000" pitchFamily="2" charset="2"/>
              <a:buChar char="Ø"/>
              <a:defRPr/>
            </a:pPr>
            <a:r>
              <a:rPr>
                <a:latin typeface="Georgia" panose="02040502050405020303" pitchFamily="18" charset="0"/>
              </a:rPr>
              <a:t>Create a Worker class with the following instance variables:</a:t>
            </a:r>
          </a:p>
          <a:p>
            <a:pPr lvl="1" algn="just">
              <a:lnSpc>
                <a:spcPct val="100000"/>
              </a:lnSpc>
              <a:buFont typeface="Wingdings" panose="05000000000000000000" pitchFamily="2" charset="2"/>
              <a:buChar char="ü"/>
              <a:defRPr/>
            </a:pPr>
            <a:r>
              <a:rPr sz="1600" err="1">
                <a:latin typeface="Georgia" panose="02040502050405020303" pitchFamily="18" charset="0"/>
              </a:rPr>
              <a:t>workerId</a:t>
            </a:r>
            <a:r>
              <a:rPr sz="1600">
                <a:latin typeface="Georgia" panose="02040502050405020303" pitchFamily="18" charset="0"/>
              </a:rPr>
              <a:t> : Integer</a:t>
            </a:r>
          </a:p>
          <a:p>
            <a:pPr lvl="1" algn="just">
              <a:lnSpc>
                <a:spcPct val="100000"/>
              </a:lnSpc>
              <a:buFont typeface="Wingdings" panose="05000000000000000000" pitchFamily="2" charset="2"/>
              <a:buChar char="ü"/>
              <a:defRPr/>
            </a:pPr>
            <a:r>
              <a:rPr sz="1600" err="1">
                <a:latin typeface="Georgia" panose="02040502050405020303" pitchFamily="18" charset="0"/>
              </a:rPr>
              <a:t>workerName</a:t>
            </a:r>
            <a:r>
              <a:rPr sz="1600">
                <a:latin typeface="Georgia" panose="02040502050405020303" pitchFamily="18" charset="0"/>
              </a:rPr>
              <a:t> : String</a:t>
            </a:r>
          </a:p>
          <a:p>
            <a:pPr lvl="1" algn="just">
              <a:lnSpc>
                <a:spcPct val="100000"/>
              </a:lnSpc>
              <a:buFont typeface="Wingdings" panose="05000000000000000000" pitchFamily="2" charset="2"/>
              <a:buChar char="ü"/>
              <a:defRPr/>
            </a:pPr>
            <a:endParaRPr sz="1600">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Override the following method:</a:t>
            </a:r>
          </a:p>
          <a:p>
            <a:pPr lvl="1" algn="just">
              <a:lnSpc>
                <a:spcPct val="100000"/>
              </a:lnSpc>
              <a:buFont typeface="Wingdings" panose="05000000000000000000" pitchFamily="2" charset="2"/>
              <a:buChar char="ü"/>
              <a:defRPr/>
            </a:pPr>
            <a:r>
              <a:rPr sz="1600" err="1">
                <a:latin typeface="Georgia" panose="02040502050405020303" pitchFamily="18" charset="0"/>
              </a:rPr>
              <a:t>toString</a:t>
            </a:r>
            <a:endParaRPr sz="1600">
              <a:latin typeface="Georgia" panose="02040502050405020303" pitchFamily="18" charset="0"/>
            </a:endParaRPr>
          </a:p>
          <a:p>
            <a:pPr lvl="1" algn="just">
              <a:lnSpc>
                <a:spcPct val="100000"/>
              </a:lnSpc>
              <a:buFont typeface="Wingdings" panose="05000000000000000000" pitchFamily="2" charset="2"/>
              <a:buChar char="Ø"/>
              <a:defRPr/>
            </a:pPr>
            <a:endParaRPr sz="1600">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Use the @Override annotation in the above two methods. Try to change the method name and see if you get compilation error.</a:t>
            </a:r>
          </a:p>
          <a:p>
            <a:pPr lvl="1" algn="just">
              <a:lnSpc>
                <a:spcPct val="100000"/>
              </a:lnSpc>
              <a:buFont typeface="Wingdings" panose="05000000000000000000" pitchFamily="2" charset="2"/>
              <a:buChar char="Ø"/>
              <a:defRPr/>
            </a:pPr>
            <a:endParaRPr sz="1600">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Implement is as WorkerTest.java</a:t>
            </a:r>
          </a:p>
        </p:txBody>
      </p:sp>
      <p:pic>
        <p:nvPicPr>
          <p:cNvPr id="59396" name="Picture 4" descr="employ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883" y="2209800"/>
            <a:ext cx="3506404"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8839215"/>
      </p:ext>
    </p:extLst>
  </p:cSld>
  <p:clrMapOvr>
    <a:masterClrMapping/>
  </p:clrMapOvr>
  <p:transition>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altLang="en-US" sz="2800">
                <a:latin typeface="Georgia" pitchFamily="18" charset="0"/>
              </a:rPr>
              <a:t>Built-in Annotations </a:t>
            </a:r>
          </a:p>
        </p:txBody>
      </p:sp>
      <p:sp>
        <p:nvSpPr>
          <p:cNvPr id="51203" name="Rectangle 4"/>
          <p:cNvSpPr>
            <a:spLocks noGrp="1" noChangeArrowheads="1"/>
          </p:cNvSpPr>
          <p:nvPr>
            <p:ph sz="half" idx="1"/>
          </p:nvPr>
        </p:nvSpPr>
        <p:spPr>
          <a:xfrm>
            <a:off x="594629" y="1282700"/>
            <a:ext cx="5601357" cy="4648200"/>
          </a:xfrm>
        </p:spPr>
        <p:txBody>
          <a:bodyPr/>
          <a:lstStyle/>
          <a:p>
            <a:pPr>
              <a:lnSpc>
                <a:spcPct val="100000"/>
              </a:lnSpc>
              <a:buFont typeface="Wingdings" panose="05000000000000000000" pitchFamily="2" charset="2"/>
              <a:buChar char="Ø"/>
              <a:defRPr/>
            </a:pPr>
            <a:r>
              <a:rPr>
                <a:latin typeface="Georgia" panose="02040502050405020303" pitchFamily="18" charset="0"/>
              </a:rPr>
              <a:t>Java 5 comes with several pre built annotations</a:t>
            </a:r>
          </a:p>
          <a:p>
            <a:pPr lvl="1">
              <a:lnSpc>
                <a:spcPct val="100000"/>
              </a:lnSpc>
              <a:buFont typeface="Wingdings" panose="05000000000000000000" pitchFamily="2" charset="2"/>
              <a:buChar char="ü"/>
              <a:defRPr/>
            </a:pPr>
            <a:r>
              <a:rPr sz="1600">
                <a:latin typeface="Georgia" panose="02040502050405020303" pitchFamily="18" charset="0"/>
              </a:rPr>
              <a:t>Override</a:t>
            </a:r>
          </a:p>
          <a:p>
            <a:pPr lvl="1">
              <a:lnSpc>
                <a:spcPct val="100000"/>
              </a:lnSpc>
              <a:buFont typeface="Wingdings" panose="05000000000000000000" pitchFamily="2" charset="2"/>
              <a:buChar char="ü"/>
              <a:defRPr/>
            </a:pPr>
            <a:r>
              <a:rPr sz="1600">
                <a:latin typeface="Georgia" panose="02040502050405020303" pitchFamily="18" charset="0"/>
              </a:rPr>
              <a:t>Deprecated</a:t>
            </a:r>
          </a:p>
          <a:p>
            <a:pPr lvl="1">
              <a:lnSpc>
                <a:spcPct val="100000"/>
              </a:lnSpc>
              <a:buFont typeface="Wingdings" panose="05000000000000000000" pitchFamily="2" charset="2"/>
              <a:buChar char="ü"/>
              <a:defRPr/>
            </a:pPr>
            <a:r>
              <a:rPr sz="1600" err="1">
                <a:latin typeface="Georgia" panose="02040502050405020303" pitchFamily="18" charset="0"/>
              </a:rPr>
              <a:t>SupressWarning</a:t>
            </a:r>
            <a:endParaRPr sz="1600">
              <a:latin typeface="Georgia" panose="02040502050405020303" pitchFamily="18" charset="0"/>
            </a:endParaRPr>
          </a:p>
          <a:p>
            <a:pPr lvl="1">
              <a:lnSpc>
                <a:spcPct val="100000"/>
              </a:lnSpc>
              <a:buFont typeface="Wingdings" panose="05000000000000000000" pitchFamily="2" charset="2"/>
              <a:buChar char="ü"/>
              <a:defRPr/>
            </a:pPr>
            <a:r>
              <a:rPr sz="1600">
                <a:latin typeface="Georgia" panose="02040502050405020303" pitchFamily="18" charset="0"/>
              </a:rPr>
              <a:t>Retention</a:t>
            </a:r>
          </a:p>
          <a:p>
            <a:pPr lvl="1">
              <a:lnSpc>
                <a:spcPct val="100000"/>
              </a:lnSpc>
              <a:buFont typeface="Wingdings" panose="05000000000000000000" pitchFamily="2" charset="2"/>
              <a:buChar char="ü"/>
              <a:defRPr/>
            </a:pPr>
            <a:r>
              <a:rPr sz="1600">
                <a:latin typeface="Georgia" panose="02040502050405020303" pitchFamily="18" charset="0"/>
              </a:rPr>
              <a:t>Target</a:t>
            </a: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r>
              <a:rPr>
                <a:latin typeface="Georgia" panose="02040502050405020303" pitchFamily="18" charset="0"/>
              </a:rPr>
              <a:t>They help in detecting compile time errors and creating user defined annotations.</a:t>
            </a:r>
          </a:p>
          <a:p>
            <a:pPr lvl="1">
              <a:defRPr/>
            </a:pPr>
            <a:endParaRPr sz="1600">
              <a:latin typeface="Georgia" panose="02040502050405020303" pitchFamily="18" charset="0"/>
            </a:endParaRPr>
          </a:p>
          <a:p>
            <a:pPr lvl="1">
              <a:defRPr/>
            </a:pPr>
            <a:endParaRPr sz="1600">
              <a:latin typeface="Georgia" panose="02040502050405020303" pitchFamily="18" charset="0"/>
            </a:endParaRPr>
          </a:p>
        </p:txBody>
      </p:sp>
      <p:pic>
        <p:nvPicPr>
          <p:cNvPr id="6042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6" y="1863728"/>
            <a:ext cx="5688118" cy="3698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sp>
        <p:nvSpPr>
          <p:cNvPr id="60421" name="Rectangle 4"/>
          <p:cNvSpPr>
            <a:spLocks noChangeArrowheads="1"/>
          </p:cNvSpPr>
          <p:nvPr/>
        </p:nvSpPr>
        <p:spPr bwMode="auto">
          <a:xfrm rot="20488498">
            <a:off x="8737441" y="719140"/>
            <a:ext cx="1642106" cy="365125"/>
          </a:xfrm>
          <a:prstGeom prst="rect">
            <a:avLst/>
          </a:prstGeom>
          <a:solidFill>
            <a:srgbClr val="FF0000">
              <a:alpha val="54901"/>
            </a:srgbClr>
          </a:solidFill>
          <a:ln w="15875" algn="ctr">
            <a:solidFill>
              <a:srgbClr val="C00000"/>
            </a:solidFill>
            <a:prstDash val="dash"/>
            <a:round/>
            <a:headEnd/>
            <a:tailEnd/>
          </a:ln>
        </p:spPr>
        <p:txBody>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a:solidFill>
                <a:schemeClr val="bg2"/>
              </a:solidFill>
              <a:latin typeface="Arial" charset="0"/>
            </a:endParaRPr>
          </a:p>
        </p:txBody>
      </p:sp>
      <p:sp>
        <p:nvSpPr>
          <p:cNvPr id="60422" name="TextBox 1"/>
          <p:cNvSpPr txBox="1">
            <a:spLocks noChangeArrowheads="1"/>
          </p:cNvSpPr>
          <p:nvPr/>
        </p:nvSpPr>
        <p:spPr bwMode="auto">
          <a:xfrm rot="20488498">
            <a:off x="8828436" y="695603"/>
            <a:ext cx="15616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a:solidFill>
                  <a:srgbClr val="C00000"/>
                </a:solidFill>
                <a:latin typeface="Calibri Light" pitchFamily="34" charset="0"/>
              </a:rPr>
              <a:t>Self Study</a:t>
            </a:r>
          </a:p>
        </p:txBody>
      </p:sp>
    </p:spTree>
    <p:extLst>
      <p:ext uri="{BB962C8B-B14F-4D97-AF65-F5344CB8AC3E}">
        <p14:creationId xmlns:p14="http://schemas.microsoft.com/office/powerpoint/2010/main" val="2947222436"/>
      </p:ext>
    </p:extLst>
  </p:cSld>
  <p:clrMapOvr>
    <a:masterClrMapping/>
  </p:clrMapOvr>
  <p:transition>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altLang="en-US" sz="2800">
                <a:latin typeface="Georgia" pitchFamily="18" charset="0"/>
              </a:rPr>
              <a:t>@Override</a:t>
            </a:r>
          </a:p>
        </p:txBody>
      </p:sp>
      <p:sp>
        <p:nvSpPr>
          <p:cNvPr id="52227" name="Rectangle 4"/>
          <p:cNvSpPr>
            <a:spLocks noGrp="1" noChangeArrowheads="1"/>
          </p:cNvSpPr>
          <p:nvPr>
            <p:ph sz="half" idx="1"/>
          </p:nvPr>
        </p:nvSpPr>
        <p:spPr>
          <a:xfrm>
            <a:off x="594629" y="1282700"/>
            <a:ext cx="5296636" cy="4648200"/>
          </a:xfrm>
        </p:spPr>
        <p:txBody>
          <a:bodyPr/>
          <a:lstStyle/>
          <a:p>
            <a:pPr algn="just">
              <a:lnSpc>
                <a:spcPct val="100000"/>
              </a:lnSpc>
              <a:buFont typeface="Wingdings" panose="05000000000000000000" pitchFamily="2" charset="2"/>
              <a:buChar char="Ø"/>
              <a:defRPr/>
            </a:pPr>
            <a:r>
              <a:rPr>
                <a:latin typeface="Georgia" panose="02040502050405020303" pitchFamily="18" charset="0"/>
              </a:rPr>
              <a:t>Indicates that a method declaration is intended to override a method declaration</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Displays compile time error if method is not present in the parent</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Target - Method</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Retention - Source. This annotation is not present in .class file</a:t>
            </a:r>
          </a:p>
        </p:txBody>
      </p:sp>
      <p:pic>
        <p:nvPicPr>
          <p:cNvPr id="61444" name="Picture 10" descr="SNAGHTML150920f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2" y="1270000"/>
            <a:ext cx="578969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9759449"/>
      </p:ext>
    </p:extLst>
  </p:cSld>
  <p:clrMapOvr>
    <a:masterClrMapping/>
  </p:clrMapOvr>
  <p:transition>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745" name="Picture 17" descr="SNAGHTML651c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96519">
            <a:off x="757570" y="3733800"/>
            <a:ext cx="7300598"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Rectangle 2"/>
          <p:cNvSpPr>
            <a:spLocks noGrp="1" noChangeArrowheads="1"/>
          </p:cNvSpPr>
          <p:nvPr>
            <p:ph type="title"/>
          </p:nvPr>
        </p:nvSpPr>
        <p:spPr/>
        <p:txBody>
          <a:bodyPr/>
          <a:lstStyle/>
          <a:p>
            <a:r>
              <a:rPr altLang="en-US" sz="2800">
                <a:latin typeface="Georgia" pitchFamily="18" charset="0"/>
              </a:rPr>
              <a:t>@Deprecated</a:t>
            </a:r>
          </a:p>
        </p:txBody>
      </p:sp>
      <p:sp>
        <p:nvSpPr>
          <p:cNvPr id="457732" name="Rectangle 4"/>
          <p:cNvSpPr>
            <a:spLocks noGrp="1" noChangeArrowheads="1"/>
          </p:cNvSpPr>
          <p:nvPr>
            <p:ph sz="half" idx="1"/>
          </p:nvPr>
        </p:nvSpPr>
        <p:spPr>
          <a:xfrm>
            <a:off x="594629" y="1282700"/>
            <a:ext cx="10172166" cy="4648200"/>
          </a:xfrm>
        </p:spPr>
        <p:txBody>
          <a:bodyPr/>
          <a:lstStyle/>
          <a:p>
            <a:pPr algn="just">
              <a:lnSpc>
                <a:spcPct val="100000"/>
              </a:lnSpc>
              <a:buFont typeface="Wingdings" panose="05000000000000000000" pitchFamily="2" charset="2"/>
              <a:buChar char="Ø"/>
              <a:defRPr/>
            </a:pPr>
            <a:r>
              <a:rPr>
                <a:latin typeface="Georgia" panose="02040502050405020303" pitchFamily="18" charset="0"/>
              </a:rPr>
              <a:t>Discourages the use of a program elements as they are erroneous or a better option exists.</a:t>
            </a:r>
          </a:p>
          <a:p>
            <a:pPr algn="just">
              <a:lnSpc>
                <a:spcPct val="100000"/>
              </a:lnSpc>
              <a:buFont typeface="Wingdings" panose="05000000000000000000" pitchFamily="2" charset="2"/>
              <a:buChar char="Ø"/>
              <a:defRPr/>
            </a:pPr>
            <a:r>
              <a:rPr>
                <a:latin typeface="Georgia" panose="02040502050405020303" pitchFamily="18" charset="0"/>
              </a:rPr>
              <a:t>Compiler warns the use of deprecated program elements.</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Retention – </a:t>
            </a:r>
            <a:r>
              <a:rPr err="1">
                <a:latin typeface="Georgia" panose="02040502050405020303" pitchFamily="18" charset="0"/>
              </a:rPr>
              <a:t>RunTime</a:t>
            </a:r>
            <a:r>
              <a:rPr>
                <a:latin typeface="Georgia" panose="02040502050405020303" pitchFamily="18" charset="0"/>
              </a:rPr>
              <a:t>.</a:t>
            </a:r>
          </a:p>
          <a:p>
            <a:pPr algn="just">
              <a:lnSpc>
                <a:spcPct val="100000"/>
              </a:lnSpc>
              <a:buFont typeface="Wingdings" panose="05000000000000000000" pitchFamily="2" charset="2"/>
              <a:buChar char="Ø"/>
              <a:defRPr/>
            </a:pPr>
            <a:r>
              <a:rPr>
                <a:latin typeface="Georgia" panose="02040502050405020303" pitchFamily="18" charset="0"/>
              </a:rPr>
              <a:t>@deprecated vs. @Deprecated – Documentation vs. Compilation</a:t>
            </a:r>
          </a:p>
        </p:txBody>
      </p:sp>
      <p:pic>
        <p:nvPicPr>
          <p:cNvPr id="62469" name="Picture 9" descr="SNAGHTML15251d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7001" y="3522666"/>
            <a:ext cx="4875530" cy="281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455743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57732">
                                            <p:txEl>
                                              <p:pRg st="4" end="4"/>
                                            </p:txEl>
                                          </p:spTgt>
                                        </p:tgtEl>
                                        <p:attrNameLst>
                                          <p:attrName>style.visibility</p:attrName>
                                        </p:attrNameLst>
                                      </p:cBhvr>
                                      <p:to>
                                        <p:strVal val="visible"/>
                                      </p:to>
                                    </p:set>
                                    <p:anim calcmode="lin" valueType="num">
                                      <p:cBhvr additive="base">
                                        <p:cTn id="7" dur="500" fill="hold"/>
                                        <p:tgtEl>
                                          <p:spTgt spid="45773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7732">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7745"/>
                                        </p:tgtEl>
                                        <p:attrNameLst>
                                          <p:attrName>style.visibility</p:attrName>
                                        </p:attrNameLst>
                                      </p:cBhvr>
                                      <p:to>
                                        <p:strVal val="visible"/>
                                      </p:to>
                                    </p:set>
                                    <p:anim calcmode="lin" valueType="num">
                                      <p:cBhvr additive="base">
                                        <p:cTn id="11" dur="500" fill="hold"/>
                                        <p:tgtEl>
                                          <p:spTgt spid="457745"/>
                                        </p:tgtEl>
                                        <p:attrNameLst>
                                          <p:attrName>ppt_x</p:attrName>
                                        </p:attrNameLst>
                                      </p:cBhvr>
                                      <p:tavLst>
                                        <p:tav tm="0">
                                          <p:val>
                                            <p:strVal val="#ppt_x"/>
                                          </p:val>
                                        </p:tav>
                                        <p:tav tm="100000">
                                          <p:val>
                                            <p:strVal val="#ppt_x"/>
                                          </p:val>
                                        </p:tav>
                                      </p:tavLst>
                                    </p:anim>
                                    <p:anim calcmode="lin" valueType="num">
                                      <p:cBhvr additive="base">
                                        <p:cTn id="12" dur="500" fill="hold"/>
                                        <p:tgtEl>
                                          <p:spTgt spid="4577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altLang="en-US" sz="2800">
                <a:latin typeface="Georgia" pitchFamily="18" charset="0"/>
              </a:rPr>
              <a:t>@SupressWarning</a:t>
            </a:r>
          </a:p>
        </p:txBody>
      </p:sp>
      <p:sp>
        <p:nvSpPr>
          <p:cNvPr id="54275" name="Rectangle 4"/>
          <p:cNvSpPr>
            <a:spLocks noGrp="1" noChangeArrowheads="1"/>
          </p:cNvSpPr>
          <p:nvPr>
            <p:ph sz="half" idx="1"/>
          </p:nvPr>
        </p:nvSpPr>
        <p:spPr>
          <a:xfrm>
            <a:off x="594629" y="1282700"/>
            <a:ext cx="10476887" cy="4648200"/>
          </a:xfrm>
        </p:spPr>
        <p:txBody>
          <a:bodyPr/>
          <a:lstStyle/>
          <a:p>
            <a:pPr>
              <a:lnSpc>
                <a:spcPct val="100000"/>
              </a:lnSpc>
              <a:buFont typeface="Wingdings" panose="05000000000000000000" pitchFamily="2" charset="2"/>
              <a:buChar char="Ø"/>
              <a:defRPr/>
            </a:pPr>
            <a:r>
              <a:rPr>
                <a:latin typeface="Georgia" panose="02040502050405020303" pitchFamily="18" charset="0"/>
              </a:rPr>
              <a:t>Java generates different warnings at compile time:</a:t>
            </a:r>
          </a:p>
          <a:p>
            <a:pPr lvl="1">
              <a:lnSpc>
                <a:spcPct val="100000"/>
              </a:lnSpc>
              <a:buFont typeface="Wingdings" panose="05000000000000000000" pitchFamily="2" charset="2"/>
              <a:buChar char="ü"/>
              <a:defRPr/>
            </a:pPr>
            <a:r>
              <a:rPr sz="1600">
                <a:latin typeface="Georgia" panose="02040502050405020303" pitchFamily="18" charset="0"/>
              </a:rPr>
              <a:t>Variable Unused</a:t>
            </a:r>
          </a:p>
          <a:p>
            <a:pPr lvl="1">
              <a:lnSpc>
                <a:spcPct val="100000"/>
              </a:lnSpc>
              <a:buFont typeface="Wingdings" panose="05000000000000000000" pitchFamily="2" charset="2"/>
              <a:buChar char="ü"/>
              <a:defRPr/>
            </a:pPr>
            <a:r>
              <a:rPr sz="1600">
                <a:latin typeface="Georgia" panose="02040502050405020303" pitchFamily="18" charset="0"/>
              </a:rPr>
              <a:t>boxing</a:t>
            </a:r>
          </a:p>
          <a:p>
            <a:pPr lvl="1">
              <a:lnSpc>
                <a:spcPct val="100000"/>
              </a:lnSpc>
              <a:buFont typeface="Wingdings" panose="05000000000000000000" pitchFamily="2" charset="2"/>
              <a:buChar char="ü"/>
              <a:defRPr/>
            </a:pPr>
            <a:r>
              <a:rPr sz="1600" err="1">
                <a:latin typeface="Georgia" panose="02040502050405020303" pitchFamily="18" charset="0"/>
              </a:rPr>
              <a:t>fallthrough</a:t>
            </a:r>
            <a:endParaRPr sz="1600">
              <a:latin typeface="Georgia" panose="02040502050405020303" pitchFamily="18" charset="0"/>
            </a:endParaRPr>
          </a:p>
          <a:p>
            <a:pPr lvl="1">
              <a:lnSpc>
                <a:spcPct val="100000"/>
              </a:lnSpc>
              <a:buFont typeface="Wingdings" panose="05000000000000000000" pitchFamily="2" charset="2"/>
              <a:buChar char="ü"/>
              <a:defRPr/>
            </a:pPr>
            <a:r>
              <a:rPr sz="1600">
                <a:latin typeface="Georgia" panose="02040502050405020303" pitchFamily="18" charset="0"/>
              </a:rPr>
              <a:t>cast</a:t>
            </a:r>
          </a:p>
          <a:p>
            <a:pPr lvl="1">
              <a:lnSpc>
                <a:spcPct val="100000"/>
              </a:lnSpc>
              <a:buFont typeface="Wingdings" panose="05000000000000000000" pitchFamily="2" charset="2"/>
              <a:buChar char="Ø"/>
              <a:defRPr/>
            </a:pPr>
            <a:endParaRPr sz="1600">
              <a:latin typeface="Georgia" panose="02040502050405020303" pitchFamily="18" charset="0"/>
            </a:endParaRPr>
          </a:p>
          <a:p>
            <a:pPr>
              <a:lnSpc>
                <a:spcPct val="100000"/>
              </a:lnSpc>
              <a:buFont typeface="Wingdings" panose="05000000000000000000" pitchFamily="2" charset="2"/>
              <a:buChar char="Ø"/>
              <a:defRPr/>
            </a:pPr>
            <a:r>
              <a:rPr>
                <a:latin typeface="Georgia" panose="02040502050405020303" pitchFamily="18" charset="0"/>
              </a:rPr>
              <a:t>Indicates that the warning type passed as value should be suppressed.</a:t>
            </a: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r>
              <a:rPr>
                <a:latin typeface="Georgia" panose="02040502050405020303" pitchFamily="18" charset="0"/>
              </a:rPr>
              <a:t>Retention – Source</a:t>
            </a:r>
          </a:p>
          <a:p>
            <a:pPr>
              <a:lnSpc>
                <a:spcPct val="100000"/>
              </a:lnSpc>
              <a:buFont typeface="Wingdings" panose="05000000000000000000" pitchFamily="2" charset="2"/>
              <a:buChar char="Ø"/>
              <a:defRPr/>
            </a:pPr>
            <a:r>
              <a:rPr>
                <a:latin typeface="Georgia" panose="02040502050405020303" pitchFamily="18" charset="0"/>
              </a:rPr>
              <a:t>Target – Field, Method, Parameter, Constructor, Type and </a:t>
            </a:r>
            <a:r>
              <a:rPr err="1">
                <a:latin typeface="Georgia" panose="02040502050405020303" pitchFamily="18" charset="0"/>
              </a:rPr>
              <a:t>LocalVariables</a:t>
            </a:r>
            <a:endParaRPr>
              <a:latin typeface="Georgia" panose="02040502050405020303" pitchFamily="18" charset="0"/>
            </a:endParaRPr>
          </a:p>
        </p:txBody>
      </p:sp>
      <p:pic>
        <p:nvPicPr>
          <p:cNvPr id="63492" name="Picture 17" descr="SNAGHTML78ea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590" y="3581400"/>
            <a:ext cx="8125883"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1869909"/>
      </p:ext>
    </p:extLst>
  </p:cSld>
  <p:clrMapOvr>
    <a:masterClrMapping/>
  </p:clrMapOvr>
  <p:transition>
    <p:fade thruBlk="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altLang="en-US" sz="2800">
                <a:latin typeface="Georgia" pitchFamily="18" charset="0"/>
              </a:rPr>
              <a:t>Exercise</a:t>
            </a:r>
          </a:p>
        </p:txBody>
      </p:sp>
      <p:sp>
        <p:nvSpPr>
          <p:cNvPr id="55299" name="Rectangle 3"/>
          <p:cNvSpPr>
            <a:spLocks noGrp="1" noChangeArrowheads="1"/>
          </p:cNvSpPr>
          <p:nvPr>
            <p:ph sz="half" idx="1"/>
          </p:nvPr>
        </p:nvSpPr>
        <p:spPr>
          <a:xfrm>
            <a:off x="594629" y="1282700"/>
            <a:ext cx="6413945" cy="4648200"/>
          </a:xfrm>
        </p:spPr>
        <p:txBody>
          <a:bodyPr/>
          <a:lstStyle/>
          <a:p>
            <a:pPr algn="just">
              <a:lnSpc>
                <a:spcPct val="100000"/>
              </a:lnSpc>
              <a:buFont typeface="Wingdings" panose="05000000000000000000" pitchFamily="2" charset="2"/>
              <a:buChar char="Ø"/>
              <a:defRPr/>
            </a:pPr>
            <a:r>
              <a:rPr>
                <a:latin typeface="Georgia" panose="02040502050405020303" pitchFamily="18" charset="0"/>
              </a:rPr>
              <a:t>Create an Employee class with the following instance variables:</a:t>
            </a:r>
          </a:p>
          <a:p>
            <a:pPr lvl="1" algn="just">
              <a:lnSpc>
                <a:spcPct val="100000"/>
              </a:lnSpc>
              <a:buFont typeface="Wingdings" panose="05000000000000000000" pitchFamily="2" charset="2"/>
              <a:buChar char="ü"/>
              <a:defRPr/>
            </a:pPr>
            <a:r>
              <a:rPr sz="1600" err="1">
                <a:latin typeface="Georgia" panose="02040502050405020303" pitchFamily="18" charset="0"/>
              </a:rPr>
              <a:t>empId</a:t>
            </a:r>
            <a:r>
              <a:rPr sz="1600">
                <a:latin typeface="Georgia" panose="02040502050405020303" pitchFamily="18" charset="0"/>
              </a:rPr>
              <a:t> : Integer</a:t>
            </a:r>
          </a:p>
          <a:p>
            <a:pPr lvl="1" algn="just">
              <a:lnSpc>
                <a:spcPct val="100000"/>
              </a:lnSpc>
              <a:buFont typeface="Wingdings" panose="05000000000000000000" pitchFamily="2" charset="2"/>
              <a:buChar char="ü"/>
              <a:defRPr/>
            </a:pPr>
            <a:r>
              <a:rPr sz="1600" err="1">
                <a:latin typeface="Georgia" panose="02040502050405020303" pitchFamily="18" charset="0"/>
              </a:rPr>
              <a:t>empName</a:t>
            </a:r>
            <a:r>
              <a:rPr sz="1600">
                <a:latin typeface="Georgia" panose="02040502050405020303" pitchFamily="18" charset="0"/>
              </a:rPr>
              <a:t> : String</a:t>
            </a:r>
          </a:p>
          <a:p>
            <a:pPr lvl="1" algn="just">
              <a:lnSpc>
                <a:spcPct val="100000"/>
              </a:lnSpc>
              <a:buFont typeface="Wingdings" panose="05000000000000000000" pitchFamily="2" charset="2"/>
              <a:buChar char="Ø"/>
              <a:defRPr/>
            </a:pPr>
            <a:endParaRPr sz="1600">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Implement the following method:</a:t>
            </a:r>
          </a:p>
          <a:p>
            <a:pPr lvl="1" algn="just">
              <a:lnSpc>
                <a:spcPct val="100000"/>
              </a:lnSpc>
              <a:buFont typeface="Wingdings" panose="05000000000000000000" pitchFamily="2" charset="2"/>
              <a:buChar char="Ø"/>
              <a:defRPr/>
            </a:pPr>
            <a:r>
              <a:rPr sz="1600" err="1">
                <a:latin typeface="Georgia" panose="02040502050405020303" pitchFamily="18" charset="0"/>
              </a:rPr>
              <a:t>printEmployee</a:t>
            </a:r>
            <a:endParaRPr sz="1600">
              <a:latin typeface="Georgia" panose="02040502050405020303" pitchFamily="18" charset="0"/>
            </a:endParaRPr>
          </a:p>
          <a:p>
            <a:pPr lvl="1" algn="just">
              <a:lnSpc>
                <a:spcPct val="100000"/>
              </a:lnSpc>
              <a:buFont typeface="Wingdings" panose="05000000000000000000" pitchFamily="2" charset="2"/>
              <a:buChar char="Ø"/>
              <a:defRPr/>
            </a:pPr>
            <a:endParaRPr sz="1600">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Use the @Deprecated annotations in the above method. </a:t>
            </a:r>
          </a:p>
          <a:p>
            <a:pPr>
              <a:defRPr/>
            </a:pPr>
            <a:endParaRPr/>
          </a:p>
        </p:txBody>
      </p:sp>
      <p:pic>
        <p:nvPicPr>
          <p:cNvPr id="64516" name="Picture 6" descr="placehoder_peo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4868" y="1828800"/>
            <a:ext cx="4316876"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1750125"/>
      </p:ext>
    </p:extLst>
  </p:cSld>
  <p:clrMapOvr>
    <a:masterClrMapping/>
  </p:clrMapOvr>
  <p:transition>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altLang="en-US" sz="2800">
                <a:latin typeface="Georgia" pitchFamily="18" charset="0"/>
              </a:rPr>
              <a:t>Custom (User-Defined) Annotations..</a:t>
            </a:r>
          </a:p>
        </p:txBody>
      </p:sp>
      <p:pic>
        <p:nvPicPr>
          <p:cNvPr id="65539" name="Picture 6" descr="customized-pendant-by-jane-diaz_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162" y="1524000"/>
            <a:ext cx="10360501"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739211"/>
      </p:ext>
    </p:extLst>
  </p:cSld>
  <p:clrMapOvr>
    <a:masterClrMapping/>
  </p:clrMapOvr>
  <p:transition>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altLang="en-US" sz="2800">
                <a:latin typeface="Georgia" pitchFamily="18" charset="0"/>
              </a:rPr>
              <a:t>User Defined Annotation</a:t>
            </a:r>
          </a:p>
        </p:txBody>
      </p:sp>
      <p:sp>
        <p:nvSpPr>
          <p:cNvPr id="57347" name="Rectangle 4"/>
          <p:cNvSpPr>
            <a:spLocks noGrp="1" noChangeArrowheads="1"/>
          </p:cNvSpPr>
          <p:nvPr>
            <p:ph sz="half" idx="1"/>
          </p:nvPr>
        </p:nvSpPr>
        <p:spPr>
          <a:xfrm>
            <a:off x="507868" y="990600"/>
            <a:ext cx="5891265" cy="4648200"/>
          </a:xfrm>
        </p:spPr>
        <p:txBody>
          <a:bodyPr/>
          <a:lstStyle/>
          <a:p>
            <a:pPr algn="just">
              <a:lnSpc>
                <a:spcPct val="100000"/>
              </a:lnSpc>
              <a:buFont typeface="Wingdings" panose="05000000000000000000" pitchFamily="2" charset="2"/>
              <a:buChar char="Ø"/>
              <a:defRPr/>
            </a:pPr>
            <a:r>
              <a:rPr dirty="0">
                <a:latin typeface="Georgia" panose="02040502050405020303" pitchFamily="18" charset="0"/>
              </a:rPr>
              <a:t>@interface keyword is used to define a user defined annotation</a:t>
            </a:r>
            <a:r>
              <a:rPr dirty="0" smtClean="0">
                <a:latin typeface="Georgia" panose="02040502050405020303" pitchFamily="18" charset="0"/>
              </a:rPr>
              <a:t>.</a:t>
            </a:r>
          </a:p>
          <a:p>
            <a:pPr algn="just">
              <a:lnSpc>
                <a:spcPct val="100000"/>
              </a:lnSpc>
              <a:buFont typeface="Wingdings" panose="05000000000000000000" pitchFamily="2" charset="2"/>
              <a:buChar char="Ø"/>
              <a:defRPr/>
            </a:pPr>
            <a:endParaRPr dirty="0">
              <a:latin typeface="Georgia" panose="02040502050405020303" pitchFamily="18" charset="0"/>
            </a:endParaRPr>
          </a:p>
          <a:p>
            <a:pPr algn="just">
              <a:lnSpc>
                <a:spcPct val="100000"/>
              </a:lnSpc>
              <a:buFont typeface="Wingdings" panose="05000000000000000000" pitchFamily="2" charset="2"/>
              <a:buChar char="Ø"/>
              <a:defRPr/>
            </a:pPr>
            <a:r>
              <a:rPr dirty="0">
                <a:latin typeface="Georgia" panose="02040502050405020303" pitchFamily="18" charset="0"/>
              </a:rPr>
              <a:t>@Retention annotation is used to define the retention policy of the custom annotation.</a:t>
            </a:r>
          </a:p>
          <a:p>
            <a:pPr lvl="1" algn="just">
              <a:lnSpc>
                <a:spcPct val="100000"/>
              </a:lnSpc>
              <a:buFont typeface="Wingdings" panose="05000000000000000000" pitchFamily="2" charset="2"/>
              <a:buChar char="ü"/>
              <a:defRPr/>
            </a:pPr>
            <a:r>
              <a:rPr sz="1600" dirty="0">
                <a:latin typeface="Georgia" panose="02040502050405020303" pitchFamily="18" charset="0"/>
              </a:rPr>
              <a:t>Source – Discarded by compiler</a:t>
            </a:r>
          </a:p>
          <a:p>
            <a:pPr lvl="1" algn="just">
              <a:lnSpc>
                <a:spcPct val="100000"/>
              </a:lnSpc>
              <a:buFont typeface="Wingdings" panose="05000000000000000000" pitchFamily="2" charset="2"/>
              <a:buChar char="ü"/>
              <a:defRPr/>
            </a:pPr>
            <a:r>
              <a:rPr sz="1600" dirty="0">
                <a:latin typeface="Georgia" panose="02040502050405020303" pitchFamily="18" charset="0"/>
              </a:rPr>
              <a:t>Class – Stored in class file but ignored by VM</a:t>
            </a:r>
          </a:p>
          <a:p>
            <a:pPr lvl="1" algn="just">
              <a:lnSpc>
                <a:spcPct val="100000"/>
              </a:lnSpc>
              <a:buFont typeface="Wingdings" panose="05000000000000000000" pitchFamily="2" charset="2"/>
              <a:buChar char="ü"/>
              <a:defRPr/>
            </a:pPr>
            <a:r>
              <a:rPr sz="1600" dirty="0">
                <a:latin typeface="Georgia" panose="02040502050405020303" pitchFamily="18" charset="0"/>
              </a:rPr>
              <a:t>Runtime – Stored in class file and read by VM</a:t>
            </a:r>
          </a:p>
          <a:p>
            <a:pPr algn="just">
              <a:lnSpc>
                <a:spcPct val="100000"/>
              </a:lnSpc>
              <a:buFont typeface="Wingdings" panose="05000000000000000000" pitchFamily="2" charset="2"/>
              <a:buChar char="Ø"/>
              <a:defRPr/>
            </a:pPr>
            <a:endParaRPr dirty="0" smtClean="0">
              <a:latin typeface="Georgia" panose="02040502050405020303" pitchFamily="18" charset="0"/>
            </a:endParaRPr>
          </a:p>
          <a:p>
            <a:pPr algn="just">
              <a:lnSpc>
                <a:spcPct val="100000"/>
              </a:lnSpc>
              <a:buFont typeface="Wingdings" panose="05000000000000000000" pitchFamily="2" charset="2"/>
              <a:buChar char="Ø"/>
              <a:defRPr/>
            </a:pPr>
            <a:r>
              <a:rPr dirty="0" smtClean="0">
                <a:latin typeface="Georgia" panose="02040502050405020303" pitchFamily="18" charset="0"/>
              </a:rPr>
              <a:t>@</a:t>
            </a:r>
            <a:r>
              <a:rPr dirty="0">
                <a:latin typeface="Georgia" panose="02040502050405020303" pitchFamily="18" charset="0"/>
              </a:rPr>
              <a:t>Target annotation defines the set of elements to which this annotation applies. </a:t>
            </a:r>
            <a:r>
              <a:rPr lang="fr-FR" dirty="0">
                <a:latin typeface="Georgia" panose="02040502050405020303" pitchFamily="18" charset="0"/>
              </a:rPr>
              <a:t>For exemple types, </a:t>
            </a:r>
            <a:r>
              <a:rPr lang="fr-FR" dirty="0" err="1">
                <a:latin typeface="Georgia" panose="02040502050405020303" pitchFamily="18" charset="0"/>
              </a:rPr>
              <a:t>Methods</a:t>
            </a:r>
            <a:r>
              <a:rPr lang="fr-FR" dirty="0">
                <a:latin typeface="Georgia" panose="02040502050405020303" pitchFamily="18" charset="0"/>
              </a:rPr>
              <a:t>,  </a:t>
            </a:r>
            <a:r>
              <a:rPr lang="fr-FR" dirty="0" err="1">
                <a:latin typeface="Georgia" panose="02040502050405020303" pitchFamily="18" charset="0"/>
              </a:rPr>
              <a:t>Constructors</a:t>
            </a:r>
            <a:r>
              <a:rPr lang="fr-FR" dirty="0">
                <a:latin typeface="Georgia" panose="02040502050405020303" pitchFamily="18" charset="0"/>
              </a:rPr>
              <a:t> </a:t>
            </a:r>
            <a:r>
              <a:rPr lang="fr-FR" dirty="0" err="1">
                <a:latin typeface="Georgia" panose="02040502050405020303" pitchFamily="18" charset="0"/>
              </a:rPr>
              <a:t>etc</a:t>
            </a:r>
            <a:endParaRPr dirty="0">
              <a:latin typeface="Georgia" panose="02040502050405020303" pitchFamily="18" charset="0"/>
            </a:endParaRPr>
          </a:p>
          <a:p>
            <a:pPr algn="just">
              <a:lnSpc>
                <a:spcPct val="100000"/>
              </a:lnSpc>
              <a:buFont typeface="Wingdings" panose="05000000000000000000" pitchFamily="2" charset="2"/>
              <a:buChar char="Ø"/>
              <a:defRPr/>
            </a:pPr>
            <a:endParaRPr dirty="0" smtClean="0">
              <a:latin typeface="Georgia" panose="02040502050405020303" pitchFamily="18" charset="0"/>
            </a:endParaRPr>
          </a:p>
          <a:p>
            <a:pPr algn="just">
              <a:lnSpc>
                <a:spcPct val="100000"/>
              </a:lnSpc>
              <a:buFont typeface="Wingdings" panose="05000000000000000000" pitchFamily="2" charset="2"/>
              <a:buChar char="Ø"/>
              <a:defRPr/>
            </a:pPr>
            <a:r>
              <a:rPr dirty="0" smtClean="0">
                <a:latin typeface="Georgia" panose="02040502050405020303" pitchFamily="18" charset="0"/>
              </a:rPr>
              <a:t>@</a:t>
            </a:r>
            <a:r>
              <a:rPr dirty="0">
                <a:latin typeface="Georgia" panose="02040502050405020303" pitchFamily="18" charset="0"/>
              </a:rPr>
              <a:t>Retention and @Target annotations are not mandatory. If not provided their default value will be picked up.</a:t>
            </a:r>
          </a:p>
        </p:txBody>
      </p:sp>
      <p:pic>
        <p:nvPicPr>
          <p:cNvPr id="66564" name="Picture 9" descr="SNAGHTML235f16b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855" y="1600200"/>
            <a:ext cx="5180251"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9893209"/>
      </p:ext>
    </p:extLst>
  </p:cSld>
  <p:clrMapOvr>
    <a:masterClrMapping/>
  </p:clrMapOvr>
  <p:transition>
    <p:fade thruBlk="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altLang="en-US" sz="2800">
                <a:latin typeface="Georgia" pitchFamily="18" charset="0"/>
              </a:rPr>
              <a:t>User Defined Annotation (Contd..)</a:t>
            </a:r>
          </a:p>
        </p:txBody>
      </p:sp>
      <p:pic>
        <p:nvPicPr>
          <p:cNvPr id="67587" name="Picture 3" descr="SNAGHTML235557a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 y="1295403"/>
            <a:ext cx="11376237" cy="47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4904665"/>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Static Variable </a:t>
            </a:r>
            <a:r>
              <a:rPr lang="en-US" altLang="en-US" dirty="0" smtClean="0"/>
              <a:t>Example 	</a:t>
            </a:r>
            <a:endParaRPr lang="en-US" dirty="0"/>
          </a:p>
        </p:txBody>
      </p:sp>
      <p:sp>
        <p:nvSpPr>
          <p:cNvPr id="3" name="Content Placeholder 2"/>
          <p:cNvSpPr>
            <a:spLocks noGrp="1"/>
          </p:cNvSpPr>
          <p:nvPr>
            <p:ph idx="1"/>
          </p:nvPr>
        </p:nvSpPr>
        <p:spPr>
          <a:xfrm>
            <a:off x="594927" y="868300"/>
            <a:ext cx="10969943" cy="5031582"/>
          </a:xfrm>
        </p:spPr>
        <p:txBody>
          <a:bodyPr>
            <a:normAutofit lnSpcReduction="10000"/>
          </a:bodyPr>
          <a:lstStyle/>
          <a:p>
            <a:pPr>
              <a:spcAft>
                <a:spcPct val="0"/>
              </a:spcAft>
            </a:pPr>
            <a:r>
              <a:rPr lang="en-US" altLang="en-US" dirty="0" smtClean="0"/>
              <a:t>In </a:t>
            </a:r>
            <a:r>
              <a:rPr lang="en-US" altLang="en-US" dirty="0"/>
              <a:t>class</a:t>
            </a:r>
            <a:r>
              <a:rPr lang="en-US" altLang="en-US" dirty="0" smtClean="0"/>
              <a:t> “</a:t>
            </a:r>
            <a:r>
              <a:rPr lang="en-US" altLang="en-US" dirty="0" err="1" smtClean="0"/>
              <a:t>StaticVariable</a:t>
            </a:r>
            <a:r>
              <a:rPr lang="en-US" altLang="en-US" dirty="0" smtClean="0"/>
              <a:t>”, </a:t>
            </a:r>
            <a:r>
              <a:rPr lang="en-US" altLang="en-US" dirty="0"/>
              <a:t>we have one static count variable and then we instantiate two objects for this class. Increment the count value through instance method from each object and then try to access count value for each object.</a:t>
            </a:r>
          </a:p>
          <a:p>
            <a:pPr>
              <a:spcAft>
                <a:spcPct val="0"/>
              </a:spcAft>
            </a:pPr>
            <a:endParaRPr lang="en-US" altLang="en-US" dirty="0"/>
          </a:p>
          <a:p>
            <a:pPr>
              <a:spcAft>
                <a:spcPct val="0"/>
              </a:spcAft>
            </a:pPr>
            <a:endParaRPr lang="en-US" altLang="en-US" dirty="0"/>
          </a:p>
          <a:p>
            <a:pPr>
              <a:spcAft>
                <a:spcPct val="0"/>
              </a:spcAft>
            </a:pPr>
            <a:endParaRPr lang="en-US" altLang="en-US" dirty="0"/>
          </a:p>
          <a:p>
            <a:pPr>
              <a:spcAft>
                <a:spcPct val="0"/>
              </a:spcAft>
            </a:pPr>
            <a:endParaRPr lang="en-US" altLang="en-US" dirty="0"/>
          </a:p>
          <a:p>
            <a:pPr>
              <a:spcAft>
                <a:spcPct val="0"/>
              </a:spcAft>
            </a:pPr>
            <a:endParaRPr lang="en-US" altLang="en-US" dirty="0"/>
          </a:p>
          <a:p>
            <a:pPr>
              <a:spcAft>
                <a:spcPct val="0"/>
              </a:spcAft>
            </a:pPr>
            <a:endParaRPr lang="en-US" altLang="en-US" dirty="0"/>
          </a:p>
          <a:p>
            <a:pPr>
              <a:spcAft>
                <a:spcPct val="0"/>
              </a:spcAft>
            </a:pPr>
            <a:endParaRPr lang="en-US" altLang="en-US" dirty="0"/>
          </a:p>
          <a:p>
            <a:pPr>
              <a:spcAft>
                <a:spcPct val="0"/>
              </a:spcAft>
            </a:pPr>
            <a:endParaRPr lang="en-US" altLang="en-US" dirty="0"/>
          </a:p>
          <a:p>
            <a:pPr>
              <a:spcAft>
                <a:spcPct val="0"/>
              </a:spcAft>
            </a:pPr>
            <a:endParaRPr lang="en-US" altLang="en-US" dirty="0"/>
          </a:p>
          <a:p>
            <a:pPr>
              <a:spcAft>
                <a:spcPct val="0"/>
              </a:spcAft>
            </a:pPr>
            <a:endParaRPr lang="en-US" altLang="en-US" dirty="0"/>
          </a:p>
          <a:p>
            <a:pPr>
              <a:spcAft>
                <a:spcPct val="0"/>
              </a:spcAft>
            </a:pPr>
            <a:endParaRPr lang="en-US" altLang="en-US" dirty="0"/>
          </a:p>
          <a:p>
            <a:pPr>
              <a:spcAft>
                <a:spcPct val="0"/>
              </a:spcAft>
            </a:pPr>
            <a:endParaRPr lang="en-US" altLang="en-US" dirty="0"/>
          </a:p>
          <a:p>
            <a:pPr>
              <a:spcAft>
                <a:spcPct val="0"/>
              </a:spcAft>
            </a:pPr>
            <a:endParaRPr lang="en-US" altLang="en-US" dirty="0"/>
          </a:p>
          <a:p>
            <a:pPr>
              <a:spcAft>
                <a:spcPct val="0"/>
              </a:spcAft>
            </a:pPr>
            <a:r>
              <a:rPr lang="en-US" altLang="en-US" dirty="0"/>
              <a:t>See how static variable is shared between all objects instantiated from the class.</a:t>
            </a:r>
          </a:p>
          <a:p>
            <a:pPr>
              <a:spcAft>
                <a:spcPct val="0"/>
              </a:spcAft>
            </a:pPr>
            <a:endParaRPr lang="en-US" altLang="en-US" dirty="0"/>
          </a:p>
          <a:p>
            <a:pPr>
              <a:spcAft>
                <a:spcPct val="0"/>
              </a:spcAft>
            </a:pPr>
            <a:endParaRPr lang="en-US" altLang="en-US" dirty="0"/>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852" y="1839690"/>
            <a:ext cx="5276850"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5453" y="3287491"/>
            <a:ext cx="12096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3"/>
          <p:cNvSpPr txBox="1">
            <a:spLocks noChangeArrowheads="1"/>
          </p:cNvSpPr>
          <p:nvPr/>
        </p:nvSpPr>
        <p:spPr bwMode="auto">
          <a:xfrm>
            <a:off x="6814453" y="2949355"/>
            <a:ext cx="1828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bg2"/>
                </a:solidFill>
                <a:latin typeface="Arial" charset="0"/>
                <a:ea typeface="ＭＳ Ｐゴシック" pitchFamily="34" charset="-128"/>
              </a:defRPr>
            </a:lvl1pPr>
            <a:lvl2pPr marL="742950" indent="-285750" eaLnBrk="0" hangingPunct="0">
              <a:defRPr sz="1600">
                <a:solidFill>
                  <a:schemeClr val="bg2"/>
                </a:solidFill>
                <a:latin typeface="Arial" charset="0"/>
                <a:ea typeface="ＭＳ Ｐゴシック" pitchFamily="34" charset="-128"/>
              </a:defRPr>
            </a:lvl2pPr>
            <a:lvl3pPr marL="1143000" indent="-228600" eaLnBrk="0" hangingPunct="0">
              <a:defRPr sz="1600">
                <a:solidFill>
                  <a:schemeClr val="bg2"/>
                </a:solidFill>
                <a:latin typeface="Arial" charset="0"/>
                <a:ea typeface="ＭＳ Ｐゴシック" pitchFamily="34" charset="-128"/>
              </a:defRPr>
            </a:lvl3pPr>
            <a:lvl4pPr marL="1600200" indent="-228600" eaLnBrk="0" hangingPunct="0">
              <a:defRPr sz="1600">
                <a:solidFill>
                  <a:schemeClr val="bg2"/>
                </a:solidFill>
                <a:latin typeface="Arial" charset="0"/>
                <a:ea typeface="ＭＳ Ｐゴシック" pitchFamily="34" charset="-128"/>
              </a:defRPr>
            </a:lvl4pPr>
            <a:lvl5pPr marL="2057400" indent="-228600" eaLnBrk="0" hangingPunct="0">
              <a:defRPr sz="1600">
                <a:solidFill>
                  <a:schemeClr val="bg2"/>
                </a:solidFill>
                <a:latin typeface="Arial" charset="0"/>
                <a:ea typeface="ＭＳ Ｐゴシック" pitchFamily="34" charset="-128"/>
              </a:defRPr>
            </a:lvl5pPr>
            <a:lvl6pPr marL="2514600" indent="-228600" eaLnBrk="0" fontAlgn="base" hangingPunct="0">
              <a:spcBef>
                <a:spcPct val="0"/>
              </a:spcBef>
              <a:spcAft>
                <a:spcPct val="0"/>
              </a:spcAft>
              <a:defRPr sz="1600">
                <a:solidFill>
                  <a:schemeClr val="bg2"/>
                </a:solidFill>
                <a:latin typeface="Arial" charset="0"/>
                <a:ea typeface="ＭＳ Ｐゴシック" pitchFamily="34" charset="-128"/>
              </a:defRPr>
            </a:lvl6pPr>
            <a:lvl7pPr marL="2971800" indent="-228600" eaLnBrk="0" fontAlgn="base" hangingPunct="0">
              <a:spcBef>
                <a:spcPct val="0"/>
              </a:spcBef>
              <a:spcAft>
                <a:spcPct val="0"/>
              </a:spcAft>
              <a:defRPr sz="1600">
                <a:solidFill>
                  <a:schemeClr val="bg2"/>
                </a:solidFill>
                <a:latin typeface="Arial" charset="0"/>
                <a:ea typeface="ＭＳ Ｐゴシック" pitchFamily="34" charset="-128"/>
              </a:defRPr>
            </a:lvl7pPr>
            <a:lvl8pPr marL="3429000" indent="-228600" eaLnBrk="0" fontAlgn="base" hangingPunct="0">
              <a:spcBef>
                <a:spcPct val="0"/>
              </a:spcBef>
              <a:spcAft>
                <a:spcPct val="0"/>
              </a:spcAft>
              <a:defRPr sz="1600">
                <a:solidFill>
                  <a:schemeClr val="bg2"/>
                </a:solidFill>
                <a:latin typeface="Arial" charset="0"/>
                <a:ea typeface="ＭＳ Ｐゴシック" pitchFamily="34" charset="-128"/>
              </a:defRPr>
            </a:lvl8pPr>
            <a:lvl9pPr marL="3886200" indent="-228600" eaLnBrk="0" fontAlgn="base" hangingPunct="0">
              <a:spcBef>
                <a:spcPct val="0"/>
              </a:spcBef>
              <a:spcAft>
                <a:spcPct val="0"/>
              </a:spcAft>
              <a:defRPr sz="1600">
                <a:solidFill>
                  <a:schemeClr val="bg2"/>
                </a:solidFill>
                <a:latin typeface="Arial" charset="0"/>
                <a:ea typeface="ＭＳ Ｐゴシック" pitchFamily="34" charset="-128"/>
              </a:defRPr>
            </a:lvl9pPr>
          </a:lstStyle>
          <a:p>
            <a:pPr eaLnBrk="1" hangingPunct="1"/>
            <a:r>
              <a:rPr lang="en-US" altLang="en-US"/>
              <a:t>Output:</a:t>
            </a:r>
          </a:p>
        </p:txBody>
      </p:sp>
    </p:spTree>
    <p:extLst>
      <p:ext uri="{BB962C8B-B14F-4D97-AF65-F5344CB8AC3E}">
        <p14:creationId xmlns:p14="http://schemas.microsoft.com/office/powerpoint/2010/main" val="28480397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altLang="en-US" sz="2800">
                <a:latin typeface="Georgia" pitchFamily="18" charset="0"/>
              </a:rPr>
              <a:t>Example</a:t>
            </a:r>
          </a:p>
        </p:txBody>
      </p:sp>
      <p:pic>
        <p:nvPicPr>
          <p:cNvPr id="68611" name="Picture 7" descr="SNAGHTML924f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 y="1295400"/>
            <a:ext cx="7922736"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Picture 9" descr="SNAGHTML92a7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53953">
            <a:off x="4469237" y="3429000"/>
            <a:ext cx="716093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5032038"/>
      </p:ext>
    </p:extLst>
  </p:cSld>
  <p:clrMapOvr>
    <a:masterClrMapping/>
  </p:clrMapOvr>
  <p:transition>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altLang="en-US" sz="2800">
                <a:latin typeface="Georgia" pitchFamily="18" charset="0"/>
              </a:rPr>
              <a:t>@Retention</a:t>
            </a:r>
          </a:p>
        </p:txBody>
      </p:sp>
      <p:sp>
        <p:nvSpPr>
          <p:cNvPr id="60419" name="Rectangle 3"/>
          <p:cNvSpPr>
            <a:spLocks noGrp="1" noChangeArrowheads="1"/>
          </p:cNvSpPr>
          <p:nvPr>
            <p:ph sz="half" idx="1"/>
          </p:nvPr>
        </p:nvSpPr>
        <p:spPr>
          <a:xfrm>
            <a:off x="594629" y="1282700"/>
            <a:ext cx="10883181" cy="4648200"/>
          </a:xfrm>
        </p:spPr>
        <p:txBody>
          <a:bodyPr/>
          <a:lstStyle/>
          <a:p>
            <a:pPr>
              <a:lnSpc>
                <a:spcPct val="100000"/>
              </a:lnSpc>
              <a:buFont typeface="Wingdings" panose="05000000000000000000" pitchFamily="2" charset="2"/>
              <a:buChar char="Ø"/>
              <a:defRPr/>
            </a:pPr>
            <a:r>
              <a:rPr>
                <a:latin typeface="Georgia" panose="02040502050405020303" pitchFamily="18" charset="0"/>
              </a:rPr>
              <a:t>Standard Annotation but used to annotate the custom annotation. </a:t>
            </a: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r>
              <a:rPr>
                <a:latin typeface="Georgia" panose="02040502050405020303" pitchFamily="18" charset="0"/>
              </a:rPr>
              <a:t>Indicates the retention policy of the annotation.</a:t>
            </a: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r>
              <a:rPr>
                <a:latin typeface="Georgia" panose="02040502050405020303" pitchFamily="18" charset="0"/>
              </a:rPr>
              <a:t>Takes a single value of the enumerated type </a:t>
            </a:r>
            <a:r>
              <a:rPr err="1">
                <a:latin typeface="Georgia" panose="02040502050405020303" pitchFamily="18" charset="0"/>
              </a:rPr>
              <a:t>RetentionPolicy</a:t>
            </a:r>
            <a:r>
              <a:rPr>
                <a:latin typeface="Georgia" panose="02040502050405020303" pitchFamily="18" charset="0"/>
              </a:rPr>
              <a:t>. They are</a:t>
            </a:r>
          </a:p>
          <a:p>
            <a:pPr lvl="1">
              <a:lnSpc>
                <a:spcPct val="100000"/>
              </a:lnSpc>
              <a:buFont typeface="Wingdings" panose="05000000000000000000" pitchFamily="2" charset="2"/>
              <a:buChar char="ü"/>
              <a:defRPr/>
            </a:pPr>
            <a:r>
              <a:rPr sz="1600">
                <a:latin typeface="Georgia" panose="02040502050405020303" pitchFamily="18" charset="0"/>
              </a:rPr>
              <a:t>SOURCE - discarded by the compiler</a:t>
            </a:r>
          </a:p>
          <a:p>
            <a:pPr lvl="1">
              <a:lnSpc>
                <a:spcPct val="100000"/>
              </a:lnSpc>
              <a:buFont typeface="Wingdings" panose="05000000000000000000" pitchFamily="2" charset="2"/>
              <a:buChar char="ü"/>
              <a:defRPr/>
            </a:pPr>
            <a:r>
              <a:rPr sz="1600">
                <a:latin typeface="Georgia" panose="02040502050405020303" pitchFamily="18" charset="0"/>
              </a:rPr>
              <a:t>CLASS - retained by compiler and discarded by JVM</a:t>
            </a:r>
          </a:p>
          <a:p>
            <a:pPr lvl="1">
              <a:lnSpc>
                <a:spcPct val="100000"/>
              </a:lnSpc>
              <a:buFont typeface="Wingdings" panose="05000000000000000000" pitchFamily="2" charset="2"/>
              <a:buChar char="ü"/>
              <a:defRPr/>
            </a:pPr>
            <a:r>
              <a:rPr sz="1600">
                <a:latin typeface="Georgia" panose="02040502050405020303" pitchFamily="18" charset="0"/>
              </a:rPr>
              <a:t>RUNTIME - Retained by both compiler and JVM</a:t>
            </a:r>
          </a:p>
          <a:p>
            <a:pPr lvl="1">
              <a:lnSpc>
                <a:spcPct val="100000"/>
              </a:lnSpc>
              <a:buFont typeface="Wingdings" panose="05000000000000000000" pitchFamily="2" charset="2"/>
              <a:buChar char="Ø"/>
              <a:defRPr/>
            </a:pPr>
            <a:endParaRPr sz="1600">
              <a:latin typeface="Georgia" panose="02040502050405020303" pitchFamily="18" charset="0"/>
            </a:endParaRPr>
          </a:p>
          <a:p>
            <a:pPr>
              <a:lnSpc>
                <a:spcPct val="100000"/>
              </a:lnSpc>
              <a:buFont typeface="Wingdings" panose="05000000000000000000" pitchFamily="2" charset="2"/>
              <a:buChar char="Ø"/>
              <a:defRPr/>
            </a:pPr>
            <a:r>
              <a:rPr>
                <a:latin typeface="Georgia" panose="02040502050405020303" pitchFamily="18" charset="0"/>
              </a:rPr>
              <a:t>Default value is CLASS</a:t>
            </a:r>
          </a:p>
          <a:p>
            <a:pPr>
              <a:buFont typeface="Wingdings" pitchFamily="2" charset="2"/>
              <a:buNone/>
              <a:defRPr/>
            </a:pPr>
            <a:endParaRPr/>
          </a:p>
        </p:txBody>
      </p:sp>
      <p:pic>
        <p:nvPicPr>
          <p:cNvPr id="69636" name="Picture 6" descr="SNAGHTML96b0e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090" y="4210050"/>
            <a:ext cx="7567229"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0538909"/>
      </p:ext>
    </p:extLst>
  </p:cSld>
  <p:clrMapOvr>
    <a:masterClrMapping/>
  </p:clrMapOvr>
  <p:transition>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altLang="en-US" sz="2800">
                <a:latin typeface="Georgia" pitchFamily="18" charset="0"/>
              </a:rPr>
              <a:t>@Target</a:t>
            </a:r>
          </a:p>
        </p:txBody>
      </p:sp>
      <p:sp>
        <p:nvSpPr>
          <p:cNvPr id="61443" name="Rectangle 3"/>
          <p:cNvSpPr>
            <a:spLocks noGrp="1" noChangeArrowheads="1"/>
          </p:cNvSpPr>
          <p:nvPr>
            <p:ph sz="half" idx="1"/>
          </p:nvPr>
        </p:nvSpPr>
        <p:spPr>
          <a:xfrm>
            <a:off x="594629" y="1282700"/>
            <a:ext cx="5499783" cy="4965700"/>
          </a:xfrm>
        </p:spPr>
        <p:txBody>
          <a:bodyPr/>
          <a:lstStyle/>
          <a:p>
            <a:pPr algn="just">
              <a:lnSpc>
                <a:spcPct val="100000"/>
              </a:lnSpc>
              <a:buFont typeface="Wingdings" panose="05000000000000000000" pitchFamily="2" charset="2"/>
              <a:buChar char="Ø"/>
              <a:defRPr/>
            </a:pPr>
            <a:r>
              <a:rPr>
                <a:latin typeface="Georgia" panose="02040502050405020303" pitchFamily="18" charset="0"/>
              </a:rPr>
              <a:t>Indicates the type of program element to which this annotation will be applied</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Takes a single value of the type </a:t>
            </a:r>
            <a:r>
              <a:rPr err="1">
                <a:latin typeface="Georgia" panose="02040502050405020303" pitchFamily="18" charset="0"/>
              </a:rPr>
              <a:t>ElementType</a:t>
            </a:r>
            <a:endParaRPr>
              <a:latin typeface="Georgia" panose="02040502050405020303" pitchFamily="18" charset="0"/>
            </a:endParaRP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Values can be one of the types from </a:t>
            </a:r>
            <a:r>
              <a:rPr err="1">
                <a:latin typeface="Georgia" panose="02040502050405020303" pitchFamily="18" charset="0"/>
              </a:rPr>
              <a:t>ElementType</a:t>
            </a:r>
            <a:endParaRPr>
              <a:latin typeface="Georgia" panose="02040502050405020303" pitchFamily="18" charset="0"/>
            </a:endParaRPr>
          </a:p>
          <a:p>
            <a:pPr lvl="1" algn="just">
              <a:lnSpc>
                <a:spcPct val="100000"/>
              </a:lnSpc>
              <a:buFont typeface="Wingdings" panose="05000000000000000000" pitchFamily="2" charset="2"/>
              <a:buChar char="ü"/>
              <a:defRPr/>
            </a:pPr>
            <a:r>
              <a:rPr sz="1600">
                <a:latin typeface="Georgia" panose="02040502050405020303" pitchFamily="18" charset="0"/>
              </a:rPr>
              <a:t>TYPE</a:t>
            </a:r>
          </a:p>
          <a:p>
            <a:pPr lvl="1" algn="just">
              <a:lnSpc>
                <a:spcPct val="100000"/>
              </a:lnSpc>
              <a:buFont typeface="Wingdings" panose="05000000000000000000" pitchFamily="2" charset="2"/>
              <a:buChar char="ü"/>
              <a:defRPr/>
            </a:pPr>
            <a:r>
              <a:rPr sz="1600">
                <a:latin typeface="Georgia" panose="02040502050405020303" pitchFamily="18" charset="0"/>
              </a:rPr>
              <a:t>FIELD</a:t>
            </a:r>
          </a:p>
          <a:p>
            <a:pPr lvl="1" algn="just">
              <a:lnSpc>
                <a:spcPct val="100000"/>
              </a:lnSpc>
              <a:buFont typeface="Wingdings" panose="05000000000000000000" pitchFamily="2" charset="2"/>
              <a:buChar char="ü"/>
              <a:defRPr/>
            </a:pPr>
            <a:r>
              <a:rPr sz="1600">
                <a:latin typeface="Georgia" panose="02040502050405020303" pitchFamily="18" charset="0"/>
              </a:rPr>
              <a:t>METHOD</a:t>
            </a:r>
          </a:p>
          <a:p>
            <a:pPr lvl="1" algn="just">
              <a:lnSpc>
                <a:spcPct val="100000"/>
              </a:lnSpc>
              <a:buFont typeface="Wingdings" panose="05000000000000000000" pitchFamily="2" charset="2"/>
              <a:buChar char="ü"/>
              <a:defRPr/>
            </a:pPr>
            <a:r>
              <a:rPr sz="1600">
                <a:latin typeface="Georgia" panose="02040502050405020303" pitchFamily="18" charset="0"/>
              </a:rPr>
              <a:t>PARAMETER</a:t>
            </a:r>
          </a:p>
          <a:p>
            <a:pPr lvl="1" algn="just">
              <a:lnSpc>
                <a:spcPct val="100000"/>
              </a:lnSpc>
              <a:buFont typeface="Wingdings" panose="05000000000000000000" pitchFamily="2" charset="2"/>
              <a:buChar char="ü"/>
              <a:defRPr/>
            </a:pPr>
            <a:r>
              <a:rPr sz="1600">
                <a:latin typeface="Georgia" panose="02040502050405020303" pitchFamily="18" charset="0"/>
              </a:rPr>
              <a:t>CONSTRUCOTR</a:t>
            </a:r>
          </a:p>
          <a:p>
            <a:pPr lvl="1" algn="just">
              <a:lnSpc>
                <a:spcPct val="100000"/>
              </a:lnSpc>
              <a:buFont typeface="Wingdings" panose="05000000000000000000" pitchFamily="2" charset="2"/>
              <a:buChar char="ü"/>
              <a:defRPr/>
            </a:pPr>
            <a:r>
              <a:rPr sz="1600">
                <a:latin typeface="Georgia" panose="02040502050405020303" pitchFamily="18" charset="0"/>
              </a:rPr>
              <a:t>LOCAL_VARIABLE</a:t>
            </a:r>
          </a:p>
          <a:p>
            <a:pPr lvl="1" algn="just">
              <a:lnSpc>
                <a:spcPct val="100000"/>
              </a:lnSpc>
              <a:buFont typeface="Wingdings" panose="05000000000000000000" pitchFamily="2" charset="2"/>
              <a:buChar char="ü"/>
              <a:defRPr/>
            </a:pPr>
            <a:r>
              <a:rPr sz="1600">
                <a:latin typeface="Georgia" panose="02040502050405020303" pitchFamily="18" charset="0"/>
              </a:rPr>
              <a:t>PACKAGE</a:t>
            </a:r>
          </a:p>
          <a:p>
            <a:pPr lvl="1" algn="just">
              <a:defRPr/>
            </a:pPr>
            <a:endParaRPr/>
          </a:p>
        </p:txBody>
      </p:sp>
      <p:pic>
        <p:nvPicPr>
          <p:cNvPr id="70660" name="Picture 7" descr="SNAGHTML9eba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0137" y="3810000"/>
            <a:ext cx="7338688"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8834117"/>
      </p:ext>
    </p:extLst>
  </p:cSld>
  <p:clrMapOvr>
    <a:masterClrMapping/>
  </p:clrMapOvr>
  <p:transition>
    <p:fade thruBlk="1"/>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altLang="en-US" sz="2800">
                <a:latin typeface="Georgia" pitchFamily="18" charset="0"/>
              </a:rPr>
              <a:t>Exercise12</a:t>
            </a:r>
          </a:p>
        </p:txBody>
      </p:sp>
      <p:sp>
        <p:nvSpPr>
          <p:cNvPr id="62467" name="Rectangle 3"/>
          <p:cNvSpPr>
            <a:spLocks noGrp="1" noChangeArrowheads="1"/>
          </p:cNvSpPr>
          <p:nvPr>
            <p:ph sz="half" idx="1"/>
          </p:nvPr>
        </p:nvSpPr>
        <p:spPr>
          <a:xfrm>
            <a:off x="594629" y="1282700"/>
            <a:ext cx="6820239" cy="4648200"/>
          </a:xfrm>
        </p:spPr>
        <p:txBody>
          <a:bodyPr/>
          <a:lstStyle/>
          <a:p>
            <a:pPr>
              <a:lnSpc>
                <a:spcPct val="100000"/>
              </a:lnSpc>
              <a:buFont typeface="Wingdings" panose="05000000000000000000" pitchFamily="2" charset="2"/>
              <a:buChar char="Ø"/>
              <a:defRPr/>
            </a:pPr>
            <a:r>
              <a:rPr>
                <a:latin typeface="Georgia" panose="02040502050405020303" pitchFamily="18" charset="0"/>
              </a:rPr>
              <a:t>Create an annotation with following elements</a:t>
            </a:r>
          </a:p>
          <a:p>
            <a:pPr lvl="1">
              <a:lnSpc>
                <a:spcPct val="100000"/>
              </a:lnSpc>
              <a:buFont typeface="Wingdings" panose="05000000000000000000" pitchFamily="2" charset="2"/>
              <a:buChar char="ü"/>
              <a:defRPr/>
            </a:pPr>
            <a:r>
              <a:rPr sz="1600">
                <a:latin typeface="Georgia" panose="02040502050405020303" pitchFamily="18" charset="0"/>
              </a:rPr>
              <a:t>Author name-String</a:t>
            </a:r>
          </a:p>
          <a:p>
            <a:pPr lvl="1">
              <a:lnSpc>
                <a:spcPct val="100000"/>
              </a:lnSpc>
              <a:buFont typeface="Wingdings" panose="05000000000000000000" pitchFamily="2" charset="2"/>
              <a:buChar char="ü"/>
              <a:defRPr/>
            </a:pPr>
            <a:r>
              <a:rPr sz="1600">
                <a:latin typeface="Georgia" panose="02040502050405020303" pitchFamily="18" charset="0"/>
              </a:rPr>
              <a:t>Email Id-String</a:t>
            </a:r>
          </a:p>
          <a:p>
            <a:pPr lvl="1">
              <a:lnSpc>
                <a:spcPct val="100000"/>
              </a:lnSpc>
              <a:buFont typeface="Wingdings" panose="05000000000000000000" pitchFamily="2" charset="2"/>
              <a:buChar char="ü"/>
              <a:defRPr/>
            </a:pPr>
            <a:r>
              <a:rPr sz="1600">
                <a:latin typeface="Georgia" panose="02040502050405020303" pitchFamily="18" charset="0"/>
              </a:rPr>
              <a:t>Employee Type-String , Default value is “permanent”</a:t>
            </a: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r>
              <a:rPr>
                <a:latin typeface="Georgia" panose="02040502050405020303" pitchFamily="18" charset="0"/>
              </a:rPr>
              <a:t>The retention policy of the annotation is CLASS and Target is class and method.</a:t>
            </a:r>
          </a:p>
          <a:p>
            <a:pPr lvl="1">
              <a:lnSpc>
                <a:spcPct val="100000"/>
              </a:lnSpc>
              <a:buFont typeface="Wingdings" panose="05000000000000000000" pitchFamily="2" charset="2"/>
              <a:buChar char="Ø"/>
              <a:defRPr/>
            </a:pPr>
            <a:endParaRPr sz="1600">
              <a:latin typeface="Georgia" panose="02040502050405020303" pitchFamily="18" charset="0"/>
            </a:endParaRPr>
          </a:p>
          <a:p>
            <a:pPr>
              <a:lnSpc>
                <a:spcPct val="100000"/>
              </a:lnSpc>
              <a:buFont typeface="Wingdings" panose="05000000000000000000" pitchFamily="2" charset="2"/>
              <a:buChar char="Ø"/>
              <a:defRPr/>
            </a:pPr>
            <a:r>
              <a:rPr>
                <a:latin typeface="Georgia" panose="02040502050405020303" pitchFamily="18" charset="0"/>
              </a:rPr>
              <a:t>Implement is as AuthorAnnotation.java and use it in the Employee class.</a:t>
            </a:r>
          </a:p>
          <a:p>
            <a:pPr>
              <a:defRPr/>
            </a:pPr>
            <a:endParaRPr/>
          </a:p>
          <a:p>
            <a:pPr>
              <a:defRPr/>
            </a:pPr>
            <a:endParaRPr/>
          </a:p>
        </p:txBody>
      </p:sp>
      <p:pic>
        <p:nvPicPr>
          <p:cNvPr id="71684" name="Picture 4" descr="auth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1722" y="3352803"/>
            <a:ext cx="4443842"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5108015"/>
      </p:ext>
    </p:extLst>
  </p:cSld>
  <p:clrMapOvr>
    <a:masterClrMapping/>
  </p:clrMapOvr>
  <p:transition>
    <p:fade thruBlk="1"/>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altLang="en-US">
                <a:latin typeface="Georgia" pitchFamily="18" charset="0"/>
              </a:rPr>
              <a:t>Benefits of Custom Annotations</a:t>
            </a:r>
          </a:p>
        </p:txBody>
      </p:sp>
      <p:sp>
        <p:nvSpPr>
          <p:cNvPr id="63491" name="Rectangle 4"/>
          <p:cNvSpPr>
            <a:spLocks noGrp="1" noChangeArrowheads="1"/>
          </p:cNvSpPr>
          <p:nvPr>
            <p:ph sz="half" idx="1"/>
          </p:nvPr>
        </p:nvSpPr>
        <p:spPr>
          <a:xfrm>
            <a:off x="594629" y="1282700"/>
            <a:ext cx="11187902" cy="4965700"/>
          </a:xfrm>
        </p:spPr>
        <p:txBody>
          <a:bodyPr/>
          <a:lstStyle/>
          <a:p>
            <a:pPr>
              <a:lnSpc>
                <a:spcPct val="100000"/>
              </a:lnSpc>
              <a:buFont typeface="Wingdings" panose="05000000000000000000" pitchFamily="2" charset="2"/>
              <a:buChar char="Ø"/>
              <a:defRPr/>
            </a:pPr>
            <a:r>
              <a:rPr>
                <a:latin typeface="Georgia" panose="02040502050405020303" pitchFamily="18" charset="0"/>
              </a:rPr>
              <a:t>If your application has programming logic metadata, annotations can replace XML metadata configuration.</a:t>
            </a:r>
          </a:p>
          <a:p>
            <a:pPr>
              <a:lnSpc>
                <a:spcPct val="100000"/>
              </a:lnSpc>
              <a:buFont typeface="Wingdings" panose="05000000000000000000" pitchFamily="2" charset="2"/>
              <a:buChar char="Ø"/>
              <a:defRPr/>
            </a:pPr>
            <a:r>
              <a:rPr>
                <a:latin typeface="Georgia" panose="02040502050405020303" pitchFamily="18" charset="0"/>
              </a:rPr>
              <a:t>By moving some java comments to the class level java annotation, you can fetch the information after compilation.</a:t>
            </a:r>
          </a:p>
          <a:p>
            <a:pPr>
              <a:lnSpc>
                <a:spcPct val="100000"/>
              </a:lnSpc>
              <a:buFont typeface="Wingdings" panose="05000000000000000000" pitchFamily="2" charset="2"/>
              <a:buChar char="Ø"/>
              <a:defRPr/>
            </a:pPr>
            <a:r>
              <a:rPr>
                <a:latin typeface="Georgia" panose="02040502050405020303" pitchFamily="18" charset="0"/>
              </a:rPr>
              <a:t>Annotation properties are checked by the java compiler. You can not set an integer value in a String property.</a:t>
            </a:r>
          </a:p>
          <a:p>
            <a:pPr>
              <a:buFont typeface="Wingdings" pitchFamily="2" charset="2"/>
              <a:buNone/>
              <a:defRPr/>
            </a:pPr>
            <a:endParaRPr/>
          </a:p>
        </p:txBody>
      </p:sp>
    </p:spTree>
    <p:extLst>
      <p:ext uri="{BB962C8B-B14F-4D97-AF65-F5344CB8AC3E}">
        <p14:creationId xmlns:p14="http://schemas.microsoft.com/office/powerpoint/2010/main" val="3605842019"/>
      </p:ext>
    </p:extLst>
  </p:cSld>
  <p:clrMapOvr>
    <a:masterClrMapping/>
  </p:clrMapOvr>
  <p:transition>
    <p:fade thruBlk="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altLang="en-US" sz="2800">
                <a:latin typeface="Georgia" pitchFamily="18" charset="0"/>
              </a:rPr>
              <a:t>Processing Custom Annotations</a:t>
            </a:r>
          </a:p>
        </p:txBody>
      </p:sp>
      <p:pic>
        <p:nvPicPr>
          <p:cNvPr id="73731" name="Picture 13" descr="SNAGHTML2357b9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90" y="1371600"/>
            <a:ext cx="1076679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3531466"/>
      </p:ext>
    </p:extLst>
  </p:cSld>
  <p:clrMapOvr>
    <a:masterClrMapping/>
  </p:clrMapOvr>
  <p:transition>
    <p:fade thruBlk="1"/>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altLang="en-US" sz="2800">
                <a:latin typeface="Georgia" pitchFamily="18" charset="0"/>
              </a:rPr>
              <a:t>Quiz</a:t>
            </a:r>
          </a:p>
        </p:txBody>
      </p:sp>
      <p:sp>
        <p:nvSpPr>
          <p:cNvPr id="486403" name="Rectangle 3"/>
          <p:cNvSpPr>
            <a:spLocks noGrp="1" noChangeArrowheads="1"/>
          </p:cNvSpPr>
          <p:nvPr>
            <p:ph sz="half" idx="1"/>
          </p:nvPr>
        </p:nvSpPr>
        <p:spPr>
          <a:xfrm>
            <a:off x="594629" y="838200"/>
            <a:ext cx="10781608" cy="4648200"/>
          </a:xfrm>
        </p:spPr>
        <p:txBody>
          <a:bodyPr>
            <a:normAutofit lnSpcReduction="10000"/>
          </a:bodyPr>
          <a:lstStyle/>
          <a:p>
            <a:pPr>
              <a:lnSpc>
                <a:spcPct val="100000"/>
              </a:lnSpc>
              <a:buFont typeface="Wingdings" panose="05000000000000000000" pitchFamily="2" charset="2"/>
              <a:buChar char="Ø"/>
              <a:defRPr/>
            </a:pPr>
            <a:r>
              <a:rPr>
                <a:latin typeface="Georgia" panose="02040502050405020303" pitchFamily="18" charset="0"/>
              </a:rPr>
              <a:t>Annotation adds _____ about the program elements</a:t>
            </a:r>
          </a:p>
          <a:p>
            <a:pPr lvl="1">
              <a:lnSpc>
                <a:spcPct val="100000"/>
              </a:lnSpc>
              <a:buFont typeface="Wingdings" panose="05000000000000000000" pitchFamily="2" charset="2"/>
              <a:buChar char="Ø"/>
              <a:defRPr/>
            </a:pPr>
            <a:r>
              <a:rPr sz="1600">
                <a:solidFill>
                  <a:schemeClr val="accent1"/>
                </a:solidFill>
                <a:latin typeface="Georgia" panose="02040502050405020303" pitchFamily="18" charset="0"/>
              </a:rPr>
              <a:t>Metadata</a:t>
            </a:r>
          </a:p>
          <a:p>
            <a:pPr>
              <a:lnSpc>
                <a:spcPct val="100000"/>
              </a:lnSpc>
              <a:buFont typeface="Wingdings" panose="05000000000000000000" pitchFamily="2" charset="2"/>
              <a:buChar char="Ø"/>
              <a:defRPr/>
            </a:pPr>
            <a:r>
              <a:rPr>
                <a:latin typeface="Georgia" panose="02040502050405020303" pitchFamily="18" charset="0"/>
              </a:rPr>
              <a:t>CLASS retention policy holds the annotation in JVM memory. True/False</a:t>
            </a:r>
          </a:p>
          <a:p>
            <a:pPr lvl="1">
              <a:lnSpc>
                <a:spcPct val="100000"/>
              </a:lnSpc>
              <a:buFont typeface="Wingdings" panose="05000000000000000000" pitchFamily="2" charset="2"/>
              <a:buChar char="Ø"/>
              <a:defRPr/>
            </a:pPr>
            <a:r>
              <a:rPr sz="1600">
                <a:solidFill>
                  <a:schemeClr val="accent1"/>
                </a:solidFill>
                <a:latin typeface="Georgia" panose="02040502050405020303" pitchFamily="18" charset="0"/>
              </a:rPr>
              <a:t>False</a:t>
            </a:r>
          </a:p>
          <a:p>
            <a:pPr>
              <a:lnSpc>
                <a:spcPct val="100000"/>
              </a:lnSpc>
              <a:buFont typeface="Wingdings" panose="05000000000000000000" pitchFamily="2" charset="2"/>
              <a:buChar char="Ø"/>
              <a:defRPr/>
            </a:pPr>
            <a:r>
              <a:rPr>
                <a:latin typeface="Georgia" panose="02040502050405020303" pitchFamily="18" charset="0"/>
              </a:rPr>
              <a:t>Annotation can be applied to static block. True/False</a:t>
            </a:r>
          </a:p>
          <a:p>
            <a:pPr lvl="1">
              <a:lnSpc>
                <a:spcPct val="100000"/>
              </a:lnSpc>
              <a:buFont typeface="Wingdings" panose="05000000000000000000" pitchFamily="2" charset="2"/>
              <a:buChar char="Ø"/>
              <a:defRPr/>
            </a:pPr>
            <a:r>
              <a:rPr sz="1600">
                <a:solidFill>
                  <a:schemeClr val="accent1"/>
                </a:solidFill>
                <a:latin typeface="Georgia" panose="02040502050405020303" pitchFamily="18" charset="0"/>
              </a:rPr>
              <a:t>False</a:t>
            </a:r>
          </a:p>
          <a:p>
            <a:pPr>
              <a:lnSpc>
                <a:spcPct val="100000"/>
              </a:lnSpc>
              <a:buFont typeface="Wingdings" panose="05000000000000000000" pitchFamily="2" charset="2"/>
              <a:buChar char="Ø"/>
              <a:defRPr/>
            </a:pPr>
            <a:r>
              <a:rPr>
                <a:latin typeface="Georgia" panose="02040502050405020303" pitchFamily="18" charset="0"/>
              </a:rPr>
              <a:t>@_____ is used to check whether a subclass method is overriding a super class method</a:t>
            </a:r>
          </a:p>
          <a:p>
            <a:pPr lvl="1">
              <a:lnSpc>
                <a:spcPct val="100000"/>
              </a:lnSpc>
              <a:buFont typeface="Wingdings" panose="05000000000000000000" pitchFamily="2" charset="2"/>
              <a:buChar char="Ø"/>
              <a:defRPr/>
            </a:pPr>
            <a:r>
              <a:rPr sz="1600">
                <a:solidFill>
                  <a:schemeClr val="accent1"/>
                </a:solidFill>
                <a:latin typeface="Georgia" panose="02040502050405020303" pitchFamily="18" charset="0"/>
              </a:rPr>
              <a:t>Override</a:t>
            </a:r>
          </a:p>
          <a:p>
            <a:pPr>
              <a:lnSpc>
                <a:spcPct val="100000"/>
              </a:lnSpc>
              <a:buFont typeface="Wingdings" panose="05000000000000000000" pitchFamily="2" charset="2"/>
              <a:buChar char="Ø"/>
              <a:defRPr/>
            </a:pPr>
            <a:r>
              <a:rPr>
                <a:latin typeface="Georgia" panose="02040502050405020303" pitchFamily="18" charset="0"/>
              </a:rPr>
              <a:t>@_____ is used to decide the retention policy.</a:t>
            </a:r>
          </a:p>
          <a:p>
            <a:pPr lvl="1">
              <a:lnSpc>
                <a:spcPct val="100000"/>
              </a:lnSpc>
              <a:buFont typeface="Wingdings" panose="05000000000000000000" pitchFamily="2" charset="2"/>
              <a:buChar char="Ø"/>
              <a:defRPr/>
            </a:pPr>
            <a:r>
              <a:rPr sz="1600" err="1">
                <a:solidFill>
                  <a:schemeClr val="accent1"/>
                </a:solidFill>
                <a:latin typeface="Georgia" panose="02040502050405020303" pitchFamily="18" charset="0"/>
              </a:rPr>
              <a:t>RetentionPolicy</a:t>
            </a:r>
            <a:endParaRPr sz="1600">
              <a:solidFill>
                <a:schemeClr val="accent1"/>
              </a:solidFill>
              <a:latin typeface="Georgia" panose="02040502050405020303" pitchFamily="18" charset="0"/>
            </a:endParaRPr>
          </a:p>
          <a:p>
            <a:pPr>
              <a:lnSpc>
                <a:spcPct val="100000"/>
              </a:lnSpc>
              <a:buFont typeface="Wingdings" panose="05000000000000000000" pitchFamily="2" charset="2"/>
              <a:buChar char="Ø"/>
              <a:defRPr/>
            </a:pPr>
            <a:r>
              <a:rPr>
                <a:latin typeface="Georgia" panose="02040502050405020303" pitchFamily="18" charset="0"/>
              </a:rPr>
              <a:t>@_____ is used to decide the target element of the annotation</a:t>
            </a:r>
          </a:p>
          <a:p>
            <a:pPr lvl="1">
              <a:lnSpc>
                <a:spcPct val="100000"/>
              </a:lnSpc>
              <a:buFont typeface="Wingdings" panose="05000000000000000000" pitchFamily="2" charset="2"/>
              <a:buChar char="Ø"/>
              <a:defRPr/>
            </a:pPr>
            <a:r>
              <a:rPr sz="1600">
                <a:solidFill>
                  <a:schemeClr val="accent1"/>
                </a:solidFill>
                <a:latin typeface="Georgia" panose="02040502050405020303" pitchFamily="18" charset="0"/>
              </a:rPr>
              <a:t>Target</a:t>
            </a:r>
          </a:p>
          <a:p>
            <a:pPr>
              <a:lnSpc>
                <a:spcPct val="100000"/>
              </a:lnSpc>
              <a:buFont typeface="Wingdings" panose="05000000000000000000" pitchFamily="2" charset="2"/>
              <a:buChar char="Ø"/>
              <a:defRPr/>
            </a:pPr>
            <a:r>
              <a:rPr>
                <a:latin typeface="Georgia" panose="02040502050405020303" pitchFamily="18" charset="0"/>
              </a:rPr>
              <a:t>@______ keyword is used to create the custom annotation</a:t>
            </a:r>
          </a:p>
          <a:p>
            <a:pPr lvl="1">
              <a:lnSpc>
                <a:spcPct val="100000"/>
              </a:lnSpc>
              <a:buFont typeface="Wingdings" panose="05000000000000000000" pitchFamily="2" charset="2"/>
              <a:buChar char="Ø"/>
              <a:defRPr/>
            </a:pPr>
            <a:r>
              <a:rPr sz="1600">
                <a:solidFill>
                  <a:schemeClr val="accent1"/>
                </a:solidFill>
                <a:latin typeface="Georgia" panose="02040502050405020303" pitchFamily="18" charset="0"/>
              </a:rPr>
              <a:t>Interface</a:t>
            </a:r>
          </a:p>
          <a:p>
            <a:pPr>
              <a:lnSpc>
                <a:spcPct val="100000"/>
              </a:lnSpc>
              <a:buFont typeface="Wingdings" panose="05000000000000000000" pitchFamily="2" charset="2"/>
              <a:buChar char="Ø"/>
              <a:defRPr/>
            </a:pPr>
            <a:r>
              <a:rPr>
                <a:latin typeface="Georgia" panose="02040502050405020303" pitchFamily="18" charset="0"/>
              </a:rPr>
              <a:t>Marker annotation has ________element.</a:t>
            </a:r>
          </a:p>
          <a:p>
            <a:pPr lvl="1">
              <a:lnSpc>
                <a:spcPct val="100000"/>
              </a:lnSpc>
              <a:buFont typeface="Wingdings" panose="05000000000000000000" pitchFamily="2" charset="2"/>
              <a:buChar char="Ø"/>
              <a:defRPr/>
            </a:pPr>
            <a:r>
              <a:rPr sz="1600">
                <a:solidFill>
                  <a:schemeClr val="accent1"/>
                </a:solidFill>
                <a:latin typeface="Georgia" panose="02040502050405020303" pitchFamily="18" charset="0"/>
              </a:rPr>
              <a:t>No</a:t>
            </a:r>
          </a:p>
          <a:p>
            <a:pPr>
              <a:defRPr/>
            </a:pPr>
            <a:endParaRPr sz="1400">
              <a:solidFill>
                <a:schemeClr val="tx1"/>
              </a:solidFill>
            </a:endParaRPr>
          </a:p>
        </p:txBody>
      </p:sp>
      <p:pic>
        <p:nvPicPr>
          <p:cNvPr id="74756" name="Picture 4" descr="qui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8471" y="3352800"/>
            <a:ext cx="286945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566172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86403">
                                            <p:txEl>
                                              <p:pRg st="0" end="0"/>
                                            </p:txEl>
                                          </p:spTgt>
                                        </p:tgtEl>
                                        <p:attrNameLst>
                                          <p:attrName>style.visibility</p:attrName>
                                        </p:attrNameLst>
                                      </p:cBhvr>
                                      <p:to>
                                        <p:strVal val="visible"/>
                                      </p:to>
                                    </p:set>
                                    <p:animEffect transition="in" filter="blinds(horizontal)">
                                      <p:cBhvr>
                                        <p:cTn id="7" dur="500"/>
                                        <p:tgtEl>
                                          <p:spTgt spid="4864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86403">
                                            <p:txEl>
                                              <p:pRg st="1" end="1"/>
                                            </p:txEl>
                                          </p:spTgt>
                                        </p:tgtEl>
                                        <p:attrNameLst>
                                          <p:attrName>style.visibility</p:attrName>
                                        </p:attrNameLst>
                                      </p:cBhvr>
                                      <p:to>
                                        <p:strVal val="visible"/>
                                      </p:to>
                                    </p:set>
                                    <p:animEffect transition="in" filter="blinds(horizontal)">
                                      <p:cBhvr>
                                        <p:cTn id="12" dur="500"/>
                                        <p:tgtEl>
                                          <p:spTgt spid="4864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86403">
                                            <p:txEl>
                                              <p:pRg st="2" end="2"/>
                                            </p:txEl>
                                          </p:spTgt>
                                        </p:tgtEl>
                                        <p:attrNameLst>
                                          <p:attrName>style.visibility</p:attrName>
                                        </p:attrNameLst>
                                      </p:cBhvr>
                                      <p:to>
                                        <p:strVal val="visible"/>
                                      </p:to>
                                    </p:set>
                                    <p:animEffect transition="in" filter="blinds(horizontal)">
                                      <p:cBhvr>
                                        <p:cTn id="17" dur="500"/>
                                        <p:tgtEl>
                                          <p:spTgt spid="4864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86403">
                                            <p:txEl>
                                              <p:pRg st="3" end="3"/>
                                            </p:txEl>
                                          </p:spTgt>
                                        </p:tgtEl>
                                        <p:attrNameLst>
                                          <p:attrName>style.visibility</p:attrName>
                                        </p:attrNameLst>
                                      </p:cBhvr>
                                      <p:to>
                                        <p:strVal val="visible"/>
                                      </p:to>
                                    </p:set>
                                    <p:animEffect transition="in" filter="blinds(horizontal)">
                                      <p:cBhvr>
                                        <p:cTn id="22" dur="500"/>
                                        <p:tgtEl>
                                          <p:spTgt spid="4864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86403">
                                            <p:txEl>
                                              <p:pRg st="4" end="4"/>
                                            </p:txEl>
                                          </p:spTgt>
                                        </p:tgtEl>
                                        <p:attrNameLst>
                                          <p:attrName>style.visibility</p:attrName>
                                        </p:attrNameLst>
                                      </p:cBhvr>
                                      <p:to>
                                        <p:strVal val="visible"/>
                                      </p:to>
                                    </p:set>
                                    <p:animEffect transition="in" filter="blinds(horizontal)">
                                      <p:cBhvr>
                                        <p:cTn id="27" dur="500"/>
                                        <p:tgtEl>
                                          <p:spTgt spid="48640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86403">
                                            <p:txEl>
                                              <p:pRg st="5" end="5"/>
                                            </p:txEl>
                                          </p:spTgt>
                                        </p:tgtEl>
                                        <p:attrNameLst>
                                          <p:attrName>style.visibility</p:attrName>
                                        </p:attrNameLst>
                                      </p:cBhvr>
                                      <p:to>
                                        <p:strVal val="visible"/>
                                      </p:to>
                                    </p:set>
                                    <p:animEffect transition="in" filter="blinds(horizontal)">
                                      <p:cBhvr>
                                        <p:cTn id="32" dur="500"/>
                                        <p:tgtEl>
                                          <p:spTgt spid="48640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86403">
                                            <p:txEl>
                                              <p:pRg st="6" end="6"/>
                                            </p:txEl>
                                          </p:spTgt>
                                        </p:tgtEl>
                                        <p:attrNameLst>
                                          <p:attrName>style.visibility</p:attrName>
                                        </p:attrNameLst>
                                      </p:cBhvr>
                                      <p:to>
                                        <p:strVal val="visible"/>
                                      </p:to>
                                    </p:set>
                                    <p:animEffect transition="in" filter="blinds(horizontal)">
                                      <p:cBhvr>
                                        <p:cTn id="37" dur="500"/>
                                        <p:tgtEl>
                                          <p:spTgt spid="48640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86403">
                                            <p:txEl>
                                              <p:pRg st="7" end="7"/>
                                            </p:txEl>
                                          </p:spTgt>
                                        </p:tgtEl>
                                        <p:attrNameLst>
                                          <p:attrName>style.visibility</p:attrName>
                                        </p:attrNameLst>
                                      </p:cBhvr>
                                      <p:to>
                                        <p:strVal val="visible"/>
                                      </p:to>
                                    </p:set>
                                    <p:animEffect transition="in" filter="blinds(horizontal)">
                                      <p:cBhvr>
                                        <p:cTn id="42" dur="500"/>
                                        <p:tgtEl>
                                          <p:spTgt spid="48640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86403">
                                            <p:txEl>
                                              <p:pRg st="8" end="8"/>
                                            </p:txEl>
                                          </p:spTgt>
                                        </p:tgtEl>
                                        <p:attrNameLst>
                                          <p:attrName>style.visibility</p:attrName>
                                        </p:attrNameLst>
                                      </p:cBhvr>
                                      <p:to>
                                        <p:strVal val="visible"/>
                                      </p:to>
                                    </p:set>
                                    <p:animEffect transition="in" filter="blinds(horizontal)">
                                      <p:cBhvr>
                                        <p:cTn id="47" dur="500"/>
                                        <p:tgtEl>
                                          <p:spTgt spid="486403">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486403">
                                            <p:txEl>
                                              <p:pRg st="9" end="9"/>
                                            </p:txEl>
                                          </p:spTgt>
                                        </p:tgtEl>
                                        <p:attrNameLst>
                                          <p:attrName>style.visibility</p:attrName>
                                        </p:attrNameLst>
                                      </p:cBhvr>
                                      <p:to>
                                        <p:strVal val="visible"/>
                                      </p:to>
                                    </p:set>
                                    <p:animEffect transition="in" filter="blinds(horizontal)">
                                      <p:cBhvr>
                                        <p:cTn id="52" dur="500"/>
                                        <p:tgtEl>
                                          <p:spTgt spid="486403">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486403">
                                            <p:txEl>
                                              <p:pRg st="10" end="10"/>
                                            </p:txEl>
                                          </p:spTgt>
                                        </p:tgtEl>
                                        <p:attrNameLst>
                                          <p:attrName>style.visibility</p:attrName>
                                        </p:attrNameLst>
                                      </p:cBhvr>
                                      <p:to>
                                        <p:strVal val="visible"/>
                                      </p:to>
                                    </p:set>
                                    <p:animEffect transition="in" filter="blinds(horizontal)">
                                      <p:cBhvr>
                                        <p:cTn id="57" dur="500"/>
                                        <p:tgtEl>
                                          <p:spTgt spid="486403">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486403">
                                            <p:txEl>
                                              <p:pRg st="11" end="11"/>
                                            </p:txEl>
                                          </p:spTgt>
                                        </p:tgtEl>
                                        <p:attrNameLst>
                                          <p:attrName>style.visibility</p:attrName>
                                        </p:attrNameLst>
                                      </p:cBhvr>
                                      <p:to>
                                        <p:strVal val="visible"/>
                                      </p:to>
                                    </p:set>
                                    <p:animEffect transition="in" filter="blinds(horizontal)">
                                      <p:cBhvr>
                                        <p:cTn id="62" dur="500"/>
                                        <p:tgtEl>
                                          <p:spTgt spid="486403">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486403">
                                            <p:txEl>
                                              <p:pRg st="12" end="12"/>
                                            </p:txEl>
                                          </p:spTgt>
                                        </p:tgtEl>
                                        <p:attrNameLst>
                                          <p:attrName>style.visibility</p:attrName>
                                        </p:attrNameLst>
                                      </p:cBhvr>
                                      <p:to>
                                        <p:strVal val="visible"/>
                                      </p:to>
                                    </p:set>
                                    <p:animEffect transition="in" filter="blinds(horizontal)">
                                      <p:cBhvr>
                                        <p:cTn id="67" dur="500"/>
                                        <p:tgtEl>
                                          <p:spTgt spid="486403">
                                            <p:txEl>
                                              <p:pRg st="12" end="1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486403">
                                            <p:txEl>
                                              <p:pRg st="13" end="13"/>
                                            </p:txEl>
                                          </p:spTgt>
                                        </p:tgtEl>
                                        <p:attrNameLst>
                                          <p:attrName>style.visibility</p:attrName>
                                        </p:attrNameLst>
                                      </p:cBhvr>
                                      <p:to>
                                        <p:strVal val="visible"/>
                                      </p:to>
                                    </p:set>
                                    <p:animEffect transition="in" filter="blinds(horizontal)">
                                      <p:cBhvr>
                                        <p:cTn id="72" dur="500"/>
                                        <p:tgtEl>
                                          <p:spTgt spid="486403">
                                            <p:txEl>
                                              <p:pRg st="13" end="13"/>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486403">
                                            <p:txEl>
                                              <p:pRg st="14" end="14"/>
                                            </p:txEl>
                                          </p:spTgt>
                                        </p:tgtEl>
                                        <p:attrNameLst>
                                          <p:attrName>style.visibility</p:attrName>
                                        </p:attrNameLst>
                                      </p:cBhvr>
                                      <p:to>
                                        <p:strVal val="visible"/>
                                      </p:to>
                                    </p:set>
                                    <p:animEffect transition="in" filter="blinds(horizontal)">
                                      <p:cBhvr>
                                        <p:cTn id="77" dur="500"/>
                                        <p:tgtEl>
                                          <p:spTgt spid="486403">
                                            <p:txEl>
                                              <p:pRg st="14" end="14"/>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nodeType="clickEffect">
                                  <p:stCondLst>
                                    <p:cond delay="0"/>
                                  </p:stCondLst>
                                  <p:childTnLst>
                                    <p:set>
                                      <p:cBhvr>
                                        <p:cTn id="81" dur="1" fill="hold">
                                          <p:stCondLst>
                                            <p:cond delay="0"/>
                                          </p:stCondLst>
                                        </p:cTn>
                                        <p:tgtEl>
                                          <p:spTgt spid="486403">
                                            <p:txEl>
                                              <p:pRg st="15" end="15"/>
                                            </p:txEl>
                                          </p:spTgt>
                                        </p:tgtEl>
                                        <p:attrNameLst>
                                          <p:attrName>style.visibility</p:attrName>
                                        </p:attrNameLst>
                                      </p:cBhvr>
                                      <p:to>
                                        <p:strVal val="visible"/>
                                      </p:to>
                                    </p:set>
                                    <p:animEffect transition="in" filter="blinds(horizontal)">
                                      <p:cBhvr>
                                        <p:cTn id="82" dur="500"/>
                                        <p:tgtEl>
                                          <p:spTgt spid="48640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altLang="en-US" sz="2800">
                <a:latin typeface="Georgia" pitchFamily="18" charset="0"/>
              </a:rPr>
              <a:t>Assignment</a:t>
            </a:r>
          </a:p>
        </p:txBody>
      </p:sp>
      <p:sp>
        <p:nvSpPr>
          <p:cNvPr id="67587" name="Rectangle 3"/>
          <p:cNvSpPr>
            <a:spLocks noGrp="1" noChangeArrowheads="1"/>
          </p:cNvSpPr>
          <p:nvPr>
            <p:ph sz="half" idx="1"/>
          </p:nvPr>
        </p:nvSpPr>
        <p:spPr>
          <a:xfrm>
            <a:off x="594629" y="1282700"/>
            <a:ext cx="7429681" cy="5041900"/>
          </a:xfrm>
        </p:spPr>
        <p:txBody>
          <a:bodyPr/>
          <a:lstStyle/>
          <a:p>
            <a:pPr>
              <a:lnSpc>
                <a:spcPct val="100000"/>
              </a:lnSpc>
              <a:buFont typeface="Wingdings" panose="05000000000000000000" pitchFamily="2" charset="2"/>
              <a:buChar char="Ø"/>
              <a:defRPr/>
            </a:pPr>
            <a:r>
              <a:rPr>
                <a:latin typeface="Georgia" panose="02040502050405020303" pitchFamily="18" charset="0"/>
              </a:rPr>
              <a:t>Study </a:t>
            </a:r>
            <a:r>
              <a:rPr i="1">
                <a:latin typeface="Georgia" panose="02040502050405020303" pitchFamily="18" charset="0"/>
              </a:rPr>
              <a:t>@Documented </a:t>
            </a:r>
            <a:r>
              <a:rPr>
                <a:latin typeface="Georgia" panose="02040502050405020303" pitchFamily="18" charset="0"/>
              </a:rPr>
              <a:t>Annotation</a:t>
            </a:r>
          </a:p>
          <a:p>
            <a:pPr lvl="1">
              <a:lnSpc>
                <a:spcPct val="100000"/>
              </a:lnSpc>
              <a:buClr>
                <a:schemeClr val="accent1"/>
              </a:buClr>
              <a:buFont typeface="Wingdings" panose="05000000000000000000" pitchFamily="2" charset="2"/>
              <a:buChar char="Ø"/>
              <a:defRPr/>
            </a:pPr>
            <a:r>
              <a:rPr sz="1600">
                <a:latin typeface="Georgia" panose="02040502050405020303" pitchFamily="18" charset="0"/>
              </a:rPr>
              <a:t>Purpose and Usage</a:t>
            </a:r>
          </a:p>
        </p:txBody>
      </p:sp>
      <p:pic>
        <p:nvPicPr>
          <p:cNvPr id="75780" name="Picture 4" descr="home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4868" y="3124200"/>
            <a:ext cx="4266089"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0319067"/>
      </p:ext>
    </p:extLst>
  </p:cSld>
  <p:clrMapOvr>
    <a:masterClrMapping/>
  </p:clrMapOvr>
  <p:transition>
    <p:fade thruBlk="1"/>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en-US" smtClean="0"/>
              <a:t>Questions</a:t>
            </a:r>
          </a:p>
        </p:txBody>
      </p:sp>
      <p:pic>
        <p:nvPicPr>
          <p:cNvPr id="76803" name="Picture 3" descr="Question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456" y="1524000"/>
            <a:ext cx="9344766"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6735899"/>
      </p:ext>
    </p:extLst>
  </p:cSld>
  <p:clrMapOvr>
    <a:masterClrMapping/>
  </p:clrMapOvr>
  <p:transition>
    <p:fade thruBlk="1"/>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US" altLang="en-US" smtClean="0"/>
              <a:t>String Pool</a:t>
            </a:r>
          </a:p>
        </p:txBody>
      </p:sp>
      <p:sp>
        <p:nvSpPr>
          <p:cNvPr id="77827" name="Content Placeholder 2"/>
          <p:cNvSpPr>
            <a:spLocks noGrp="1"/>
          </p:cNvSpPr>
          <p:nvPr>
            <p:ph sz="quarter" idx="10"/>
          </p:nvPr>
        </p:nvSpPr>
        <p:spPr>
          <a:xfrm>
            <a:off x="711015" y="990600"/>
            <a:ext cx="8024310" cy="5715000"/>
          </a:xfrm>
        </p:spPr>
        <p:txBody>
          <a:bodyPr/>
          <a:lstStyle/>
          <a:p>
            <a:pPr>
              <a:spcAft>
                <a:spcPct val="0"/>
              </a:spcAft>
            </a:pPr>
            <a:r>
              <a:rPr lang="en-US" altLang="en-US" smtClean="0"/>
              <a:t>java.lang.String</a:t>
            </a:r>
          </a:p>
          <a:p>
            <a:pPr algn="just">
              <a:spcAft>
                <a:spcPct val="0"/>
              </a:spcAft>
            </a:pPr>
            <a:r>
              <a:rPr lang="en-US" altLang="en-US" sz="1800" smtClean="0"/>
              <a:t>Strings, which are widely used in Java programming, are a sequence of characters</a:t>
            </a:r>
          </a:p>
          <a:p>
            <a:pPr algn="just">
              <a:spcAft>
                <a:spcPct val="0"/>
              </a:spcAft>
            </a:pPr>
            <a:endParaRPr lang="en-US" altLang="en-US" sz="1800" smtClean="0"/>
          </a:p>
          <a:p>
            <a:pPr algn="just">
              <a:spcAft>
                <a:spcPct val="0"/>
              </a:spcAft>
            </a:pPr>
            <a:r>
              <a:rPr lang="en-US" altLang="en-US" sz="1800" smtClean="0"/>
              <a:t>In the Java programming language, strings are objects.</a:t>
            </a:r>
          </a:p>
          <a:p>
            <a:pPr algn="just">
              <a:spcAft>
                <a:spcPct val="0"/>
              </a:spcAft>
            </a:pPr>
            <a:endParaRPr lang="en-US" altLang="en-US" sz="1800" smtClean="0"/>
          </a:p>
          <a:p>
            <a:pPr algn="just">
              <a:spcAft>
                <a:spcPct val="0"/>
              </a:spcAft>
            </a:pPr>
            <a:r>
              <a:rPr lang="en-US" altLang="en-US" sz="1800" smtClean="0"/>
              <a:t>String objects are immutable. (i.e Once created the objects state cannot be changed.)</a:t>
            </a:r>
          </a:p>
          <a:p>
            <a:pPr algn="just">
              <a:spcAft>
                <a:spcPct val="0"/>
              </a:spcAft>
            </a:pPr>
            <a:endParaRPr lang="en-US" altLang="en-US" sz="1800" smtClean="0"/>
          </a:p>
          <a:p>
            <a:pPr algn="just">
              <a:spcAft>
                <a:spcPct val="0"/>
              </a:spcAft>
            </a:pPr>
            <a:r>
              <a:rPr lang="en-US" altLang="en-US" sz="1800" smtClean="0"/>
              <a:t>The String class has a number of methods, that appear to modify strings. Since strings are immutable, these methods create and return a new string that contains the result of the operation.</a:t>
            </a:r>
          </a:p>
          <a:p>
            <a:pPr marL="231775" lvl="1" indent="0">
              <a:spcAft>
                <a:spcPct val="0"/>
              </a:spcAft>
              <a:buFont typeface="Wingdings" panose="05000000000000000000" pitchFamily="2" charset="2"/>
              <a:buNone/>
            </a:pPr>
            <a:endParaRPr lang="en-US" altLang="en-US" smtClean="0"/>
          </a:p>
        </p:txBody>
      </p:sp>
    </p:spTree>
    <p:extLst>
      <p:ext uri="{BB962C8B-B14F-4D97-AF65-F5344CB8AC3E}">
        <p14:creationId xmlns:p14="http://schemas.microsoft.com/office/powerpoint/2010/main" val="617833011"/>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Static Methods (Class Behavior)</a:t>
            </a:r>
            <a:endParaRPr lang="en-US" dirty="0"/>
          </a:p>
        </p:txBody>
      </p:sp>
      <p:sp>
        <p:nvSpPr>
          <p:cNvPr id="3" name="Content Placeholder 2"/>
          <p:cNvSpPr>
            <a:spLocks noGrp="1"/>
          </p:cNvSpPr>
          <p:nvPr>
            <p:ph idx="1"/>
          </p:nvPr>
        </p:nvSpPr>
        <p:spPr>
          <a:xfrm>
            <a:off x="609441" y="868300"/>
            <a:ext cx="5472045" cy="5111586"/>
          </a:xfrm>
        </p:spPr>
        <p:txBody>
          <a:bodyPr/>
          <a:lstStyle/>
          <a:p>
            <a:pPr algn="just">
              <a:lnSpc>
                <a:spcPct val="100000"/>
              </a:lnSpc>
            </a:pPr>
            <a:r>
              <a:rPr lang="en-US" altLang="en-US" dirty="0"/>
              <a:t>These are accessed directly without instantiating the object of the class.</a:t>
            </a:r>
          </a:p>
          <a:p>
            <a:pPr algn="just">
              <a:lnSpc>
                <a:spcPct val="100000"/>
              </a:lnSpc>
            </a:pPr>
            <a:endParaRPr lang="en-US" altLang="en-US" dirty="0"/>
          </a:p>
          <a:p>
            <a:pPr algn="just">
              <a:lnSpc>
                <a:spcPct val="100000"/>
              </a:lnSpc>
            </a:pPr>
            <a:r>
              <a:rPr lang="en-US" altLang="en-US" dirty="0"/>
              <a:t>Few methods can be made static because</a:t>
            </a:r>
          </a:p>
          <a:p>
            <a:pPr lvl="1" algn="just">
              <a:lnSpc>
                <a:spcPct val="100000"/>
              </a:lnSpc>
            </a:pPr>
            <a:r>
              <a:rPr lang="en-US" altLang="en-US" dirty="0"/>
              <a:t>They don’t </a:t>
            </a:r>
            <a:r>
              <a:rPr lang="en-US" altLang="en-US" sz="1800" dirty="0"/>
              <a:t>use</a:t>
            </a:r>
            <a:r>
              <a:rPr lang="en-US" altLang="en-US" dirty="0"/>
              <a:t> any instance variables.</a:t>
            </a:r>
          </a:p>
          <a:p>
            <a:pPr lvl="1" algn="just">
              <a:lnSpc>
                <a:spcPct val="100000"/>
              </a:lnSpc>
            </a:pPr>
            <a:r>
              <a:rPr lang="en-US" altLang="en-US" dirty="0"/>
              <a:t>Their behavior just depend upon the input parameter passed.</a:t>
            </a:r>
          </a:p>
          <a:p>
            <a:pPr lvl="1" algn="just">
              <a:lnSpc>
                <a:spcPct val="100000"/>
              </a:lnSpc>
            </a:pPr>
            <a:r>
              <a:rPr lang="en-US" altLang="en-US" dirty="0"/>
              <a:t>For ex. Min and abs methods in Math class.</a:t>
            </a:r>
          </a:p>
          <a:p>
            <a:pPr lvl="1" algn="just">
              <a:lnSpc>
                <a:spcPct val="100000"/>
              </a:lnSpc>
            </a:pPr>
            <a:endParaRPr lang="en-US" altLang="en-US" dirty="0"/>
          </a:p>
          <a:p>
            <a:pPr algn="just">
              <a:lnSpc>
                <a:spcPct val="100000"/>
              </a:lnSpc>
            </a:pPr>
            <a:r>
              <a:rPr lang="en-US" altLang="en-US" dirty="0"/>
              <a:t>Static methods can’t use non-static instance variables or methods.</a:t>
            </a:r>
          </a:p>
          <a:p>
            <a:pPr algn="just">
              <a:lnSpc>
                <a:spcPct val="100000"/>
              </a:lnSpc>
            </a:pPr>
            <a:endParaRPr lang="en-US" altLang="en-US" dirty="0"/>
          </a:p>
          <a:p>
            <a:pPr algn="just">
              <a:lnSpc>
                <a:spcPct val="100000"/>
              </a:lnSpc>
            </a:pPr>
            <a:r>
              <a:rPr lang="en-US" altLang="en-US" dirty="0"/>
              <a:t>Syntax&lt;</a:t>
            </a:r>
            <a:r>
              <a:rPr lang="en-US" altLang="en-US" i="1" dirty="0"/>
              <a:t>class-name&gt;.&lt;method-name&gt;</a:t>
            </a:r>
            <a:endParaRPr lang="en-US" altLang="en-US" dirty="0"/>
          </a:p>
        </p:txBody>
      </p:sp>
      <p:sp>
        <p:nvSpPr>
          <p:cNvPr id="4" name="AutoShape 5"/>
          <p:cNvSpPr txBox="1">
            <a:spLocks noChangeArrowheads="1"/>
          </p:cNvSpPr>
          <p:nvPr/>
        </p:nvSpPr>
        <p:spPr>
          <a:xfrm>
            <a:off x="7155498" y="673112"/>
            <a:ext cx="4038600" cy="4648200"/>
          </a:xfrm>
          <a:prstGeom prst="roundRect">
            <a:avLst>
              <a:gd name="adj" fmla="val 16667"/>
            </a:avLst>
          </a:prstGeom>
          <a:gradFill rotWithShape="1">
            <a:gsLst>
              <a:gs pos="0">
                <a:srgbClr val="FFFFC9"/>
              </a:gs>
              <a:gs pos="100000">
                <a:srgbClr val="FFFFFF"/>
              </a:gs>
            </a:gsLst>
            <a:lin ang="2700000" scaled="1"/>
          </a:gradFill>
          <a:ln w="3175">
            <a:solidFill>
              <a:srgbClr val="FFDA65"/>
            </a:solidFill>
            <a:round/>
            <a:headEnd/>
            <a:tailEnd/>
          </a:ln>
        </p:spPr>
        <p:txBody>
          <a:bodyPr lIns="91429" rIns="91429"/>
          <a:lstStyle>
            <a:lvl1pPr marL="228600" indent="-241300" algn="l" defTabSz="457200" rtl="0" eaLnBrk="1" latinLnBrk="0" hangingPunct="1">
              <a:spcBef>
                <a:spcPct val="20000"/>
              </a:spcBef>
              <a:buClr>
                <a:schemeClr val="tx1">
                  <a:lumMod val="75000"/>
                  <a:lumOff val="25000"/>
                </a:schemeClr>
              </a:buClr>
              <a:buSzPct val="100000"/>
              <a:buFont typeface="Wingdings" charset="2"/>
              <a:buChar char="§"/>
              <a:defRPr sz="1800" kern="1200">
                <a:solidFill>
                  <a:schemeClr val="tx1">
                    <a:lumMod val="75000"/>
                    <a:lumOff val="25000"/>
                  </a:schemeClr>
                </a:solidFill>
                <a:latin typeface="+mn-lt"/>
                <a:ea typeface="+mn-ea"/>
                <a:cs typeface="+mn-cs"/>
              </a:defRPr>
            </a:lvl1pPr>
            <a:lvl2pPr marL="482600" indent="-241300" algn="l" defTabSz="457200" rtl="0" eaLnBrk="1" latinLnBrk="0" hangingPunct="1">
              <a:spcBef>
                <a:spcPct val="20000"/>
              </a:spcBef>
              <a:buClr>
                <a:schemeClr val="tx1">
                  <a:lumMod val="75000"/>
                  <a:lumOff val="25000"/>
                </a:schemeClr>
              </a:buClr>
              <a:buSzPct val="100000"/>
              <a:buFont typeface="Wingdings" charset="2"/>
              <a:buChar char="§"/>
              <a:defRPr sz="1700" kern="1200">
                <a:solidFill>
                  <a:schemeClr val="tx1">
                    <a:lumMod val="75000"/>
                    <a:lumOff val="25000"/>
                  </a:schemeClr>
                </a:solidFill>
                <a:latin typeface="+mn-lt"/>
                <a:ea typeface="+mn-ea"/>
                <a:cs typeface="+mn-cs"/>
              </a:defRPr>
            </a:lvl2pPr>
            <a:lvl3pPr marL="736600" indent="-241300" algn="l" defTabSz="457200" rtl="0" eaLnBrk="1" latinLnBrk="0" hangingPunct="1">
              <a:spcBef>
                <a:spcPct val="20000"/>
              </a:spcBef>
              <a:buClr>
                <a:schemeClr val="tx1">
                  <a:lumMod val="75000"/>
                  <a:lumOff val="25000"/>
                </a:schemeClr>
              </a:buClr>
              <a:buSzPct val="100000"/>
              <a:buFont typeface="Wingdings" charset="2"/>
              <a:buChar char="§"/>
              <a:defRPr sz="1600" kern="1200">
                <a:solidFill>
                  <a:schemeClr val="tx1">
                    <a:lumMod val="75000"/>
                    <a:lumOff val="25000"/>
                  </a:schemeClr>
                </a:solidFill>
                <a:latin typeface="+mn-lt"/>
                <a:ea typeface="+mn-ea"/>
                <a:cs typeface="+mn-cs"/>
              </a:defRPr>
            </a:lvl3pPr>
            <a:lvl4pPr marL="990600" indent="-241300" algn="l" defTabSz="520700" rtl="0" eaLnBrk="1" latinLnBrk="0" hangingPunct="1">
              <a:spcBef>
                <a:spcPct val="20000"/>
              </a:spcBef>
              <a:buClr>
                <a:schemeClr val="tx1">
                  <a:lumMod val="75000"/>
                  <a:lumOff val="25000"/>
                </a:schemeClr>
              </a:buClr>
              <a:buSzPct val="100000"/>
              <a:buFont typeface="Wingdings" charset="2"/>
              <a:buChar char="§"/>
              <a:tabLst/>
              <a:defRPr sz="1550" kern="1200">
                <a:solidFill>
                  <a:schemeClr val="tx1">
                    <a:lumMod val="75000"/>
                    <a:lumOff val="25000"/>
                  </a:schemeClr>
                </a:solidFill>
                <a:latin typeface="+mn-lt"/>
                <a:ea typeface="+mn-ea"/>
                <a:cs typeface="+mn-cs"/>
              </a:defRPr>
            </a:lvl4pPr>
            <a:lvl5pPr marL="1244600" indent="-241300" algn="l" defTabSz="457200" rtl="0" eaLnBrk="1" latinLnBrk="0" hangingPunct="1">
              <a:spcBef>
                <a:spcPts val="370"/>
              </a:spcBef>
              <a:buClr>
                <a:schemeClr val="tx1">
                  <a:lumMod val="75000"/>
                  <a:lumOff val="25000"/>
                </a:schemeClr>
              </a:buClr>
              <a:buSzPct val="100000"/>
              <a:buFont typeface="Wingdings" charset="2"/>
              <a:buChar char="§"/>
              <a:defRPr sz="1500" kern="1200">
                <a:solidFill>
                  <a:schemeClr val="tx1">
                    <a:lumMod val="75000"/>
                    <a:lumOff val="25000"/>
                  </a:schemeClr>
                </a:solidFill>
                <a:latin typeface="+mn-lt"/>
                <a:ea typeface="+mn-ea"/>
                <a:cs typeface="+mn-cs"/>
              </a:defRPr>
            </a:lvl5pPr>
            <a:lvl6pPr marL="1498600" indent="-228600" algn="l" defTabSz="457200" rtl="0" eaLnBrk="1" latinLnBrk="0" hangingPunct="1">
              <a:spcBef>
                <a:spcPct val="20000"/>
              </a:spcBef>
              <a:buFont typeface="Wingdings" charset="2"/>
              <a:buChar char="§"/>
              <a:defRPr sz="1450" kern="1200">
                <a:solidFill>
                  <a:schemeClr val="tx1">
                    <a:lumMod val="75000"/>
                    <a:lumOff val="25000"/>
                  </a:schemeClr>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buClr>
                <a:schemeClr val="accent1"/>
              </a:buClr>
              <a:buFont typeface="Wingdings" panose="05000000000000000000" pitchFamily="2" charset="2"/>
              <a:buNone/>
            </a:pPr>
            <a:r>
              <a:rPr lang="en-US" altLang="en-US" sz="1400" smtClean="0">
                <a:solidFill>
                  <a:srgbClr val="4D4D4D"/>
                </a:solidFill>
              </a:rPr>
              <a:t>public class Elephant extends Animal {</a:t>
            </a:r>
          </a:p>
          <a:p>
            <a:pPr>
              <a:lnSpc>
                <a:spcPct val="120000"/>
              </a:lnSpc>
              <a:buClr>
                <a:schemeClr val="accent1"/>
              </a:buClr>
              <a:buFont typeface="Wingdings" panose="05000000000000000000" pitchFamily="2" charset="2"/>
              <a:buNone/>
            </a:pPr>
            <a:r>
              <a:rPr lang="en-US" altLang="en-US" sz="1400" smtClean="0">
                <a:solidFill>
                  <a:srgbClr val="4D4D4D"/>
                </a:solidFill>
              </a:rPr>
              <a:t>   private static int count;</a:t>
            </a:r>
          </a:p>
          <a:p>
            <a:pPr>
              <a:lnSpc>
                <a:spcPct val="120000"/>
              </a:lnSpc>
              <a:buClr>
                <a:schemeClr val="accent1"/>
              </a:buClr>
              <a:buFont typeface="Wingdings" panose="05000000000000000000" pitchFamily="2" charset="2"/>
              <a:buNone/>
            </a:pPr>
            <a:r>
              <a:rPr lang="en-US" altLang="en-US" sz="1400" smtClean="0">
                <a:solidFill>
                  <a:srgbClr val="4D4D4D"/>
                </a:solidFill>
              </a:rPr>
              <a:t>   public Elephant() { </a:t>
            </a:r>
          </a:p>
          <a:p>
            <a:pPr>
              <a:lnSpc>
                <a:spcPct val="120000"/>
              </a:lnSpc>
              <a:buClr>
                <a:schemeClr val="accent1"/>
              </a:buClr>
              <a:buFont typeface="Wingdings" panose="05000000000000000000" pitchFamily="2" charset="2"/>
              <a:buNone/>
            </a:pPr>
            <a:r>
              <a:rPr lang="en-US" altLang="en-US" sz="1400" smtClean="0">
                <a:solidFill>
                  <a:srgbClr val="4D4D4D"/>
                </a:solidFill>
              </a:rPr>
              <a:t>   count++;</a:t>
            </a:r>
          </a:p>
          <a:p>
            <a:pPr>
              <a:lnSpc>
                <a:spcPct val="120000"/>
              </a:lnSpc>
              <a:buClr>
                <a:schemeClr val="accent1"/>
              </a:buClr>
              <a:buFont typeface="Wingdings" panose="05000000000000000000" pitchFamily="2" charset="2"/>
              <a:buNone/>
            </a:pPr>
            <a:r>
              <a:rPr lang="en-US" altLang="en-US" sz="1400" smtClean="0">
                <a:solidFill>
                  <a:srgbClr val="4D4D4D"/>
                </a:solidFill>
              </a:rPr>
              <a:t>   }   </a:t>
            </a:r>
          </a:p>
          <a:p>
            <a:pPr>
              <a:lnSpc>
                <a:spcPct val="120000"/>
              </a:lnSpc>
              <a:buClr>
                <a:schemeClr val="accent1"/>
              </a:buClr>
              <a:buFont typeface="Wingdings" panose="05000000000000000000" pitchFamily="2" charset="2"/>
              <a:buNone/>
            </a:pPr>
            <a:r>
              <a:rPr lang="en-US" altLang="en-US" sz="1400" smtClean="0">
                <a:solidFill>
                  <a:srgbClr val="4D4D4D"/>
                </a:solidFill>
              </a:rPr>
              <a:t>   public static getCount() { </a:t>
            </a:r>
          </a:p>
          <a:p>
            <a:pPr>
              <a:lnSpc>
                <a:spcPct val="120000"/>
              </a:lnSpc>
              <a:buClr>
                <a:schemeClr val="accent1"/>
              </a:buClr>
              <a:buFont typeface="Wingdings" panose="05000000000000000000" pitchFamily="2" charset="2"/>
              <a:buNone/>
            </a:pPr>
            <a:r>
              <a:rPr lang="en-US" altLang="en-US" sz="1400" smtClean="0">
                <a:solidFill>
                  <a:srgbClr val="4D4D4D"/>
                </a:solidFill>
              </a:rPr>
              <a:t>    return count;</a:t>
            </a:r>
          </a:p>
          <a:p>
            <a:pPr>
              <a:lnSpc>
                <a:spcPct val="120000"/>
              </a:lnSpc>
              <a:buClr>
                <a:schemeClr val="accent1"/>
              </a:buClr>
              <a:buFont typeface="Wingdings" panose="05000000000000000000" pitchFamily="2" charset="2"/>
              <a:buNone/>
            </a:pPr>
            <a:r>
              <a:rPr lang="en-US" altLang="en-US" sz="1400" smtClean="0">
                <a:solidFill>
                  <a:srgbClr val="4D4D4D"/>
                </a:solidFill>
              </a:rPr>
              <a:t>  } </a:t>
            </a:r>
          </a:p>
          <a:p>
            <a:pPr>
              <a:lnSpc>
                <a:spcPct val="120000"/>
              </a:lnSpc>
              <a:buClr>
                <a:schemeClr val="accent1"/>
              </a:buClr>
              <a:buFont typeface="Wingdings" panose="05000000000000000000" pitchFamily="2" charset="2"/>
              <a:buNone/>
            </a:pPr>
            <a:r>
              <a:rPr lang="en-US" altLang="en-US" sz="1400" smtClean="0">
                <a:solidFill>
                  <a:srgbClr val="4D4D4D"/>
                </a:solidFill>
              </a:rPr>
              <a:t>} </a:t>
            </a:r>
          </a:p>
          <a:p>
            <a:pPr>
              <a:lnSpc>
                <a:spcPct val="120000"/>
              </a:lnSpc>
              <a:buClr>
                <a:schemeClr val="accent1"/>
              </a:buClr>
              <a:buFont typeface="Wingdings" panose="05000000000000000000" pitchFamily="2" charset="2"/>
              <a:buNone/>
            </a:pPr>
            <a:r>
              <a:rPr lang="en-US" altLang="en-US" sz="1400" smtClean="0">
                <a:solidFill>
                  <a:srgbClr val="4D4D4D"/>
                </a:solidFill>
              </a:rPr>
              <a:t> ..  </a:t>
            </a:r>
          </a:p>
          <a:p>
            <a:pPr>
              <a:lnSpc>
                <a:spcPct val="120000"/>
              </a:lnSpc>
              <a:buClr>
                <a:schemeClr val="accent1"/>
              </a:buClr>
              <a:buFont typeface="Wingdings" panose="05000000000000000000" pitchFamily="2" charset="2"/>
              <a:buNone/>
            </a:pPr>
            <a:r>
              <a:rPr lang="en-US" altLang="en-US" sz="1400" smtClean="0">
                <a:solidFill>
                  <a:srgbClr val="4D4D4D"/>
                </a:solidFill>
              </a:rPr>
              <a:t>int count = Elephant.getCount();   </a:t>
            </a:r>
            <a:endParaRPr lang="en-US" altLang="en-US" sz="1400" dirty="0" smtClean="0">
              <a:solidFill>
                <a:srgbClr val="4D4D4D"/>
              </a:solidFill>
            </a:endParaRPr>
          </a:p>
        </p:txBody>
      </p:sp>
    </p:spTree>
    <p:extLst>
      <p:ext uri="{BB962C8B-B14F-4D97-AF65-F5344CB8AC3E}">
        <p14:creationId xmlns:p14="http://schemas.microsoft.com/office/powerpoint/2010/main" val="28897919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altLang="en-US" sz="2800">
                <a:latin typeface="Georgia" pitchFamily="18" charset="0"/>
              </a:rPr>
              <a:t>String (contd..)</a:t>
            </a:r>
          </a:p>
        </p:txBody>
      </p:sp>
      <p:pic>
        <p:nvPicPr>
          <p:cNvPr id="7885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736" y="1219200"/>
            <a:ext cx="9649486" cy="24384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p:nvPicPr>
        <p:blipFill>
          <a:blip r:embed="rId4"/>
          <a:srcRect/>
          <a:stretch>
            <a:fillRect/>
          </a:stretch>
        </p:blipFill>
        <p:spPr bwMode="auto">
          <a:xfrm>
            <a:off x="1015736" y="3810000"/>
            <a:ext cx="9649486" cy="2362200"/>
          </a:xfrm>
          <a:prstGeom prst="rect">
            <a:avLst/>
          </a:prstGeom>
          <a:noFill/>
          <a:ln w="12700" cap="flat" cmpd="sng">
            <a:solidFill>
              <a:schemeClr val="tx1"/>
            </a:solidFill>
            <a:prstDash val="solid"/>
            <a:miter lim="800000"/>
            <a:headEnd type="none" w="med" len="med"/>
            <a:tailEnd type="none" w="med" len="med"/>
          </a:ln>
          <a:effectLst>
            <a:outerShdw blurRad="50800" dist="50800" dir="5400000" algn="ctr" rotWithShape="0">
              <a:srgbClr val="000000">
                <a:alpha val="77000"/>
              </a:srgbClr>
            </a:outerShdw>
          </a:effectLst>
        </p:spPr>
      </p:pic>
      <p:sp>
        <p:nvSpPr>
          <p:cNvPr id="78853" name="TextBox 6"/>
          <p:cNvSpPr txBox="1">
            <a:spLocks noChangeArrowheads="1"/>
          </p:cNvSpPr>
          <p:nvPr/>
        </p:nvSpPr>
        <p:spPr bwMode="auto">
          <a:xfrm>
            <a:off x="2539340" y="3352800"/>
            <a:ext cx="474221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sz="1200" b="1">
                <a:solidFill>
                  <a:srgbClr val="FF0000"/>
                </a:solidFill>
              </a:rPr>
              <a:t>Image 1</a:t>
            </a:r>
          </a:p>
        </p:txBody>
      </p:sp>
      <p:sp>
        <p:nvSpPr>
          <p:cNvPr id="78854" name="TextBox 7"/>
          <p:cNvSpPr txBox="1">
            <a:spLocks noChangeArrowheads="1"/>
          </p:cNvSpPr>
          <p:nvPr/>
        </p:nvSpPr>
        <p:spPr bwMode="auto">
          <a:xfrm>
            <a:off x="2437765" y="5867403"/>
            <a:ext cx="474221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sz="1200" b="1">
                <a:solidFill>
                  <a:srgbClr val="FF0000"/>
                </a:solidFill>
              </a:rPr>
              <a:t>Image 2</a:t>
            </a:r>
          </a:p>
        </p:txBody>
      </p:sp>
    </p:spTree>
    <p:extLst>
      <p:ext uri="{BB962C8B-B14F-4D97-AF65-F5344CB8AC3E}">
        <p14:creationId xmlns:p14="http://schemas.microsoft.com/office/powerpoint/2010/main" val="3506111611"/>
      </p:ext>
    </p:extLst>
  </p:cSld>
  <p:clrMapOvr>
    <a:masterClrMapping/>
  </p:clrMapOvr>
  <p:transition>
    <p:fade thruBlk="1"/>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altLang="en-US" sz="2800">
                <a:latin typeface="Georgia" pitchFamily="18" charset="0"/>
              </a:rPr>
              <a:t>String literal pool</a:t>
            </a:r>
          </a:p>
        </p:txBody>
      </p:sp>
      <p:sp>
        <p:nvSpPr>
          <p:cNvPr id="58371" name="Content Placeholder 2"/>
          <p:cNvSpPr>
            <a:spLocks noGrp="1"/>
          </p:cNvSpPr>
          <p:nvPr>
            <p:ph sz="half" idx="1"/>
          </p:nvPr>
        </p:nvSpPr>
        <p:spPr/>
        <p:txBody>
          <a:bodyPr/>
          <a:lstStyle/>
          <a:p>
            <a:pPr>
              <a:lnSpc>
                <a:spcPct val="100000"/>
              </a:lnSpc>
              <a:buFont typeface="Wingdings" panose="05000000000000000000" pitchFamily="2" charset="2"/>
              <a:buChar char="Ø"/>
              <a:defRPr/>
            </a:pPr>
            <a:r>
              <a:rPr dirty="0">
                <a:latin typeface="Georgia" panose="02040502050405020303" pitchFamily="18" charset="0"/>
              </a:rPr>
              <a:t> To cut down the number of String objects created in the JVM, the String class keeps a pool of </a:t>
            </a:r>
            <a:r>
              <a:rPr dirty="0" smtClean="0">
                <a:latin typeface="Georgia" panose="02040502050405020303" pitchFamily="18" charset="0"/>
              </a:rPr>
              <a:t>strings</a:t>
            </a:r>
          </a:p>
          <a:p>
            <a:pPr>
              <a:lnSpc>
                <a:spcPct val="100000"/>
              </a:lnSpc>
              <a:buFont typeface="Wingdings" panose="05000000000000000000" pitchFamily="2" charset="2"/>
              <a:buChar char="Ø"/>
              <a:defRPr/>
            </a:pPr>
            <a:endParaRPr dirty="0">
              <a:latin typeface="Georgia" panose="02040502050405020303" pitchFamily="18" charset="0"/>
            </a:endParaRPr>
          </a:p>
          <a:p>
            <a:pPr>
              <a:lnSpc>
                <a:spcPct val="100000"/>
              </a:lnSpc>
              <a:buFont typeface="Wingdings" panose="05000000000000000000" pitchFamily="2" charset="2"/>
              <a:buChar char="Ø"/>
              <a:defRPr/>
            </a:pPr>
            <a:r>
              <a:rPr dirty="0">
                <a:latin typeface="Georgia" panose="02040502050405020303" pitchFamily="18" charset="0"/>
              </a:rPr>
              <a:t>Each time your code creates a string literal, the JVM checks the string literal pool first. If the string already exists in the pool, a reference to the pooled instance is returned</a:t>
            </a:r>
            <a:r>
              <a:rPr dirty="0" smtClean="0">
                <a:latin typeface="Georgia" panose="02040502050405020303" pitchFamily="18" charset="0"/>
              </a:rPr>
              <a:t>.</a:t>
            </a:r>
          </a:p>
          <a:p>
            <a:pPr>
              <a:lnSpc>
                <a:spcPct val="100000"/>
              </a:lnSpc>
              <a:buFont typeface="Wingdings" panose="05000000000000000000" pitchFamily="2" charset="2"/>
              <a:buChar char="Ø"/>
              <a:defRPr/>
            </a:pPr>
            <a:endParaRPr dirty="0">
              <a:latin typeface="Georgia" panose="02040502050405020303" pitchFamily="18" charset="0"/>
            </a:endParaRPr>
          </a:p>
          <a:p>
            <a:pPr>
              <a:lnSpc>
                <a:spcPct val="100000"/>
              </a:lnSpc>
              <a:buFont typeface="Wingdings" panose="05000000000000000000" pitchFamily="2" charset="2"/>
              <a:buChar char="Ø"/>
              <a:defRPr/>
            </a:pPr>
            <a:r>
              <a:rPr dirty="0">
                <a:latin typeface="Georgia" panose="02040502050405020303" pitchFamily="18" charset="0"/>
              </a:rPr>
              <a:t>If the string does not exist in the pool, a new String object is instantiated, and is placed in the pool</a:t>
            </a:r>
          </a:p>
          <a:p>
            <a:pPr>
              <a:lnSpc>
                <a:spcPct val="100000"/>
              </a:lnSpc>
              <a:buFont typeface="Wingdings" panose="05000000000000000000" pitchFamily="2" charset="2"/>
              <a:buChar char="Ø"/>
              <a:defRPr/>
            </a:pPr>
            <a:endParaRPr dirty="0">
              <a:latin typeface="Georgia" panose="02040502050405020303" pitchFamily="18" charset="0"/>
            </a:endParaRPr>
          </a:p>
          <a:p>
            <a:pPr>
              <a:lnSpc>
                <a:spcPct val="100000"/>
              </a:lnSpc>
              <a:buFont typeface="Wingdings" panose="05000000000000000000" pitchFamily="2" charset="2"/>
              <a:buChar char="Ø"/>
              <a:defRPr/>
            </a:pPr>
            <a:r>
              <a:rPr dirty="0">
                <a:latin typeface="Georgia" panose="02040502050405020303" pitchFamily="18" charset="0"/>
              </a:rPr>
              <a:t>String pool values are garbage collected when there is no live reference present for any string.</a:t>
            </a:r>
          </a:p>
          <a:p>
            <a:pPr>
              <a:lnSpc>
                <a:spcPct val="100000"/>
              </a:lnSpc>
              <a:buFont typeface="Wingdings" panose="05000000000000000000" pitchFamily="2" charset="2"/>
              <a:buChar char="Ø"/>
              <a:defRPr/>
            </a:pPr>
            <a:endParaRPr dirty="0">
              <a:latin typeface="Georgia" panose="02040502050405020303" pitchFamily="18" charset="0"/>
            </a:endParaRPr>
          </a:p>
          <a:p>
            <a:pPr>
              <a:lnSpc>
                <a:spcPct val="100000"/>
              </a:lnSpc>
              <a:buFont typeface="Wingdings" panose="05000000000000000000" pitchFamily="2" charset="2"/>
              <a:buChar char="Ø"/>
              <a:defRPr/>
            </a:pPr>
            <a:r>
              <a:rPr dirty="0">
                <a:latin typeface="Georgia" panose="02040502050405020303" pitchFamily="18" charset="0"/>
              </a:rPr>
              <a:t>Prior to Java 7, String pool used to reside in </a:t>
            </a:r>
            <a:r>
              <a:rPr dirty="0" err="1">
                <a:latin typeface="Georgia" panose="02040502050405020303" pitchFamily="18" charset="0"/>
              </a:rPr>
              <a:t>Permgen</a:t>
            </a:r>
            <a:r>
              <a:rPr dirty="0">
                <a:latin typeface="Georgia" panose="02040502050405020303" pitchFamily="18" charset="0"/>
              </a:rPr>
              <a:t> space. After Java 7, it is moved to Java Heap.</a:t>
            </a:r>
          </a:p>
        </p:txBody>
      </p:sp>
      <p:pic>
        <p:nvPicPr>
          <p:cNvPr id="79876" name="Picture 2"/>
          <p:cNvPicPr>
            <a:picLocks noGrp="1" noChangeAspect="1" noChangeArrowheads="1"/>
          </p:cNvPicPr>
          <p:nvPr>
            <p:ph sz="half" idx="10"/>
          </p:nvPr>
        </p:nvPicPr>
        <p:blipFill>
          <a:blip r:embed="rId3">
            <a:extLst>
              <a:ext uri="{28A0092B-C50C-407E-A947-70E740481C1C}">
                <a14:useLocalDpi xmlns:a14="http://schemas.microsoft.com/office/drawing/2010/main" val="0"/>
              </a:ext>
            </a:extLst>
          </a:blip>
          <a:srcRect/>
          <a:stretch>
            <a:fillRect/>
          </a:stretch>
        </p:blipFill>
        <p:spPr>
          <a:xfrm>
            <a:off x="6399133" y="1066800"/>
            <a:ext cx="5484971" cy="1828800"/>
          </a:xfrm>
          <a:ln w="12700" cap="flat">
            <a:solidFill>
              <a:schemeClr val="tx1"/>
            </a:solidFill>
            <a:miter lim="800000"/>
            <a:headEnd type="none" w="med" len="med"/>
            <a:tailEnd type="none" w="med" len="med"/>
          </a:ln>
        </p:spPr>
      </p:pic>
      <p:pic>
        <p:nvPicPr>
          <p:cNvPr id="7987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9133" y="2895600"/>
            <a:ext cx="5484971" cy="1219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98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8346" y="4191000"/>
            <a:ext cx="5535758"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6231362"/>
      </p:ext>
    </p:extLst>
  </p:cSld>
  <p:clrMapOvr>
    <a:masterClrMapping/>
  </p:clrMapOvr>
  <p:transition>
    <p:fade thruBlk="1"/>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altLang="en-US" smtClean="0"/>
              <a:t>Why String is Immutable in JAVA</a:t>
            </a:r>
          </a:p>
        </p:txBody>
      </p:sp>
      <p:sp>
        <p:nvSpPr>
          <p:cNvPr id="80899" name="Content Placeholder 2"/>
          <p:cNvSpPr>
            <a:spLocks noGrp="1"/>
          </p:cNvSpPr>
          <p:nvPr>
            <p:ph sz="quarter" idx="10"/>
          </p:nvPr>
        </p:nvSpPr>
        <p:spPr/>
        <p:txBody>
          <a:bodyPr/>
          <a:lstStyle/>
          <a:p>
            <a:pPr>
              <a:spcAft>
                <a:spcPct val="0"/>
              </a:spcAft>
            </a:pPr>
            <a:r>
              <a:rPr lang="en-US" altLang="en-US" smtClean="0"/>
              <a:t>String objects/literals are immutable in java</a:t>
            </a:r>
          </a:p>
          <a:p>
            <a:pPr>
              <a:spcAft>
                <a:spcPct val="0"/>
              </a:spcAft>
            </a:pPr>
            <a:r>
              <a:rPr lang="en-US" altLang="en-US" smtClean="0"/>
              <a:t>String class is marked as final. </a:t>
            </a:r>
          </a:p>
          <a:p>
            <a:pPr>
              <a:spcAft>
                <a:spcPct val="0"/>
              </a:spcAft>
            </a:pPr>
            <a:endParaRPr lang="en-US" altLang="en-US" smtClean="0"/>
          </a:p>
          <a:p>
            <a:pPr>
              <a:spcAft>
                <a:spcPct val="0"/>
              </a:spcAft>
            </a:pPr>
            <a:r>
              <a:rPr lang="en-US" altLang="en-US" smtClean="0"/>
              <a:t>As String are stored in cached String pool and shared among multiple clients, there is always a risk, where one client’s actions would affect all another clients.</a:t>
            </a:r>
          </a:p>
          <a:p>
            <a:pPr>
              <a:spcAft>
                <a:spcPct val="0"/>
              </a:spcAft>
            </a:pPr>
            <a:r>
              <a:rPr lang="en-US" altLang="en-US" smtClean="0"/>
              <a:t>Example- Say one client (thread) changed the value of string “Test” to “TEST”. Now all other clients or threads will start to see it as “TEST”.</a:t>
            </a:r>
          </a:p>
          <a:p>
            <a:pPr>
              <a:spcAft>
                <a:spcPct val="0"/>
              </a:spcAft>
            </a:pPr>
            <a:r>
              <a:rPr lang="en-US" altLang="en-US" smtClean="0"/>
              <a:t>Strings are very popular for HashMap key, it’s important for them to be immutable so that they can retrieve the value object which was stored in HashMap.</a:t>
            </a:r>
          </a:p>
          <a:p>
            <a:pPr>
              <a:spcAft>
                <a:spcPct val="0"/>
              </a:spcAft>
            </a:pPr>
            <a:r>
              <a:rPr lang="en-US" altLang="en-US" smtClean="0"/>
              <a:t>Strings are also used for class loading. If they were not immutable, a request to load “java.io.writer” could have been changed to “mil.vogoon.DiskEraserWriter”.</a:t>
            </a:r>
          </a:p>
        </p:txBody>
      </p:sp>
      <p:pic>
        <p:nvPicPr>
          <p:cNvPr id="8090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2487" y="4352925"/>
            <a:ext cx="6145199"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7581221"/>
      </p:ext>
    </p:extLst>
  </p:cSld>
  <p:clrMapOvr>
    <a:masterClrMapping/>
  </p:clrMapOvr>
  <p:transition>
    <p:fade thruBlk="1"/>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altLang="en-US" sz="2800">
                <a:latin typeface="Georgia" pitchFamily="18" charset="0"/>
              </a:rPr>
              <a:t>Best practices for working with Strings</a:t>
            </a:r>
          </a:p>
        </p:txBody>
      </p:sp>
      <p:sp>
        <p:nvSpPr>
          <p:cNvPr id="59395" name="Content Placeholder 2"/>
          <p:cNvSpPr>
            <a:spLocks noGrp="1"/>
          </p:cNvSpPr>
          <p:nvPr>
            <p:ph sz="half" idx="1"/>
          </p:nvPr>
        </p:nvSpPr>
        <p:spPr/>
        <p:txBody>
          <a:bodyPr/>
          <a:lstStyle/>
          <a:p>
            <a:pPr>
              <a:lnSpc>
                <a:spcPct val="100000"/>
              </a:lnSpc>
              <a:buFont typeface="Wingdings" panose="05000000000000000000" pitchFamily="2" charset="2"/>
              <a:buChar char="Ø"/>
              <a:defRPr/>
            </a:pPr>
            <a:r>
              <a:rPr dirty="0">
                <a:latin typeface="Georgia" panose="02040502050405020303" pitchFamily="18" charset="0"/>
              </a:rPr>
              <a:t>If you need to concatenate a large number of strings, appending to a </a:t>
            </a:r>
            <a:r>
              <a:rPr dirty="0" err="1">
                <a:latin typeface="Georgia" panose="02040502050405020303" pitchFamily="18" charset="0"/>
              </a:rPr>
              <a:t>StringBuilder</a:t>
            </a:r>
            <a:r>
              <a:rPr dirty="0">
                <a:latin typeface="Georgia" panose="02040502050405020303" pitchFamily="18" charset="0"/>
              </a:rPr>
              <a:t>/</a:t>
            </a:r>
            <a:r>
              <a:rPr dirty="0" err="1">
                <a:latin typeface="Georgia" panose="02040502050405020303" pitchFamily="18" charset="0"/>
              </a:rPr>
              <a:t>StringBuffer</a:t>
            </a:r>
            <a:r>
              <a:rPr dirty="0">
                <a:latin typeface="Georgia" panose="02040502050405020303" pitchFamily="18" charset="0"/>
              </a:rPr>
              <a:t>  object is more efficient</a:t>
            </a:r>
            <a:r>
              <a:rPr dirty="0" smtClean="0">
                <a:latin typeface="Georgia" panose="02040502050405020303" pitchFamily="18" charset="0"/>
              </a:rPr>
              <a:t>.</a:t>
            </a:r>
          </a:p>
          <a:p>
            <a:pPr>
              <a:lnSpc>
                <a:spcPct val="100000"/>
              </a:lnSpc>
              <a:buFont typeface="Wingdings" panose="05000000000000000000" pitchFamily="2" charset="2"/>
              <a:buChar char="Ø"/>
              <a:defRPr/>
            </a:pPr>
            <a:endParaRPr dirty="0">
              <a:latin typeface="Georgia" panose="02040502050405020303" pitchFamily="18" charset="0"/>
            </a:endParaRPr>
          </a:p>
          <a:p>
            <a:pPr>
              <a:lnSpc>
                <a:spcPct val="100000"/>
              </a:lnSpc>
              <a:buFont typeface="Wingdings" panose="05000000000000000000" pitchFamily="2" charset="2"/>
              <a:buChar char="Ø"/>
              <a:defRPr/>
            </a:pPr>
            <a:r>
              <a:rPr dirty="0" err="1">
                <a:latin typeface="Georgia" panose="02040502050405020303" pitchFamily="18" charset="0"/>
              </a:rPr>
              <a:t>StringBuilder</a:t>
            </a:r>
            <a:r>
              <a:rPr dirty="0">
                <a:latin typeface="Georgia" panose="02040502050405020303" pitchFamily="18" charset="0"/>
              </a:rPr>
              <a:t>/</a:t>
            </a:r>
            <a:r>
              <a:rPr dirty="0" err="1">
                <a:latin typeface="Georgia" panose="02040502050405020303" pitchFamily="18" charset="0"/>
              </a:rPr>
              <a:t>StringBuffer</a:t>
            </a:r>
            <a:r>
              <a:rPr dirty="0">
                <a:latin typeface="Georgia" panose="02040502050405020303" pitchFamily="18" charset="0"/>
              </a:rPr>
              <a:t> objects are like String objects, except that they can be modified. Internally, these objects are treated like variable-length arrays that contain a sequence of characters</a:t>
            </a:r>
            <a:r>
              <a:rPr dirty="0" smtClean="0">
                <a:latin typeface="Georgia" panose="02040502050405020303" pitchFamily="18" charset="0"/>
              </a:rPr>
              <a:t>.</a:t>
            </a:r>
          </a:p>
          <a:p>
            <a:pPr>
              <a:lnSpc>
                <a:spcPct val="100000"/>
              </a:lnSpc>
              <a:buFont typeface="Wingdings" panose="05000000000000000000" pitchFamily="2" charset="2"/>
              <a:buChar char="Ø"/>
              <a:defRPr/>
            </a:pPr>
            <a:endParaRPr dirty="0">
              <a:latin typeface="Georgia" panose="02040502050405020303" pitchFamily="18" charset="0"/>
            </a:endParaRPr>
          </a:p>
          <a:p>
            <a:pPr>
              <a:lnSpc>
                <a:spcPct val="100000"/>
              </a:lnSpc>
              <a:buFont typeface="Wingdings" panose="05000000000000000000" pitchFamily="2" charset="2"/>
              <a:buChar char="Ø"/>
              <a:defRPr/>
            </a:pPr>
            <a:r>
              <a:rPr dirty="0">
                <a:latin typeface="Georgia" panose="02040502050405020303" pitchFamily="18" charset="0"/>
              </a:rPr>
              <a:t>At any point, the length and content of the sequence can be changed through method invocations.</a:t>
            </a:r>
          </a:p>
        </p:txBody>
      </p:sp>
      <p:sp>
        <p:nvSpPr>
          <p:cNvPr id="59396" name="Content Placeholder 3"/>
          <p:cNvSpPr>
            <a:spLocks noGrp="1"/>
          </p:cNvSpPr>
          <p:nvPr>
            <p:ph sz="half" idx="10"/>
          </p:nvPr>
        </p:nvSpPr>
        <p:spPr/>
        <p:txBody>
          <a:bodyPr/>
          <a:lstStyle/>
          <a:p>
            <a:pPr eaLnBrk="1" hangingPunct="1">
              <a:lnSpc>
                <a:spcPct val="100000"/>
              </a:lnSpc>
              <a:buFont typeface="Wingdings" panose="05000000000000000000" pitchFamily="2" charset="2"/>
              <a:buChar char="Ø"/>
              <a:defRPr/>
            </a:pPr>
            <a:r>
              <a:rPr b="1" dirty="0" err="1">
                <a:latin typeface="Georgia" panose="02040502050405020303" pitchFamily="18" charset="0"/>
              </a:rPr>
              <a:t>StringBuilder</a:t>
            </a:r>
            <a:r>
              <a:rPr dirty="0">
                <a:latin typeface="Georgia" panose="02040502050405020303" pitchFamily="18" charset="0"/>
              </a:rPr>
              <a:t> (since JDK 1.5) should be used when there is no concern of thread safety</a:t>
            </a:r>
            <a:r>
              <a:rPr dirty="0" smtClean="0">
                <a:latin typeface="Georgia" panose="02040502050405020303" pitchFamily="18" charset="0"/>
              </a:rPr>
              <a:t>.</a:t>
            </a:r>
          </a:p>
          <a:p>
            <a:pPr eaLnBrk="1" hangingPunct="1">
              <a:lnSpc>
                <a:spcPct val="100000"/>
              </a:lnSpc>
              <a:buFont typeface="Wingdings" panose="05000000000000000000" pitchFamily="2" charset="2"/>
              <a:buChar char="Ø"/>
              <a:defRPr/>
            </a:pPr>
            <a:endParaRPr dirty="0">
              <a:latin typeface="Georgia" panose="02040502050405020303" pitchFamily="18" charset="0"/>
            </a:endParaRPr>
          </a:p>
          <a:p>
            <a:pPr eaLnBrk="1" hangingPunct="1">
              <a:lnSpc>
                <a:spcPct val="100000"/>
              </a:lnSpc>
              <a:buFont typeface="Wingdings" panose="05000000000000000000" pitchFamily="2" charset="2"/>
              <a:buChar char="Ø"/>
              <a:defRPr/>
            </a:pPr>
            <a:r>
              <a:rPr b="1" dirty="0" err="1">
                <a:latin typeface="Georgia" panose="02040502050405020303" pitchFamily="18" charset="0"/>
              </a:rPr>
              <a:t>StringBuffer</a:t>
            </a:r>
            <a:r>
              <a:rPr dirty="0">
                <a:latin typeface="Georgia" panose="02040502050405020303" pitchFamily="18" charset="0"/>
              </a:rPr>
              <a:t> should be used for the pieces of code involving multi-threaded access</a:t>
            </a:r>
          </a:p>
        </p:txBody>
      </p:sp>
    </p:spTree>
    <p:extLst>
      <p:ext uri="{BB962C8B-B14F-4D97-AF65-F5344CB8AC3E}">
        <p14:creationId xmlns:p14="http://schemas.microsoft.com/office/powerpoint/2010/main" val="3739062388"/>
      </p:ext>
    </p:extLst>
  </p:cSld>
  <p:clrMapOvr>
    <a:masterClrMapping/>
  </p:clrMapOvr>
  <p:transition>
    <p:fade thruBlk="1"/>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altLang="en-US" sz="2800">
                <a:latin typeface="Georgia" pitchFamily="18" charset="0"/>
              </a:rPr>
              <a:t>Exercise - MessageReader</a:t>
            </a:r>
          </a:p>
        </p:txBody>
      </p:sp>
      <p:sp>
        <p:nvSpPr>
          <p:cNvPr id="60419" name="Content Placeholder 2"/>
          <p:cNvSpPr>
            <a:spLocks noGrp="1"/>
          </p:cNvSpPr>
          <p:nvPr>
            <p:ph sz="half" idx="1"/>
          </p:nvPr>
        </p:nvSpPr>
        <p:spPr/>
        <p:txBody>
          <a:bodyPr/>
          <a:lstStyle/>
          <a:p>
            <a:pPr>
              <a:buFont typeface="Wingdings" panose="05000000000000000000" pitchFamily="2" charset="2"/>
              <a:buChar char="Ø"/>
              <a:defRPr/>
            </a:pPr>
            <a:r>
              <a:rPr>
                <a:latin typeface="Georgia" panose="02040502050405020303" pitchFamily="18" charset="0"/>
              </a:rPr>
              <a:t>Create a program to read some messages from user. </a:t>
            </a:r>
          </a:p>
          <a:p>
            <a:pPr>
              <a:buFont typeface="Wingdings" panose="05000000000000000000" pitchFamily="2" charset="2"/>
              <a:buChar char="Ø"/>
              <a:defRPr/>
            </a:pPr>
            <a:r>
              <a:rPr>
                <a:latin typeface="Georgia" panose="02040502050405020303" pitchFamily="18" charset="0"/>
              </a:rPr>
              <a:t>The user can enter any number of sentences.</a:t>
            </a:r>
          </a:p>
          <a:p>
            <a:pPr>
              <a:buFont typeface="Wingdings" panose="05000000000000000000" pitchFamily="2" charset="2"/>
              <a:buChar char="Ø"/>
              <a:defRPr/>
            </a:pPr>
            <a:r>
              <a:rPr>
                <a:latin typeface="Georgia" panose="02040502050405020303" pitchFamily="18" charset="0"/>
              </a:rPr>
              <a:t>When the user enters “END”. All the sentences the user entered should be displayed.</a:t>
            </a:r>
          </a:p>
        </p:txBody>
      </p:sp>
      <p:sp>
        <p:nvSpPr>
          <p:cNvPr id="60420" name="Content Placeholder 3"/>
          <p:cNvSpPr>
            <a:spLocks noGrp="1"/>
          </p:cNvSpPr>
          <p:nvPr>
            <p:ph sz="half" idx="10"/>
          </p:nvPr>
        </p:nvSpPr>
        <p:spPr/>
        <p:txBody>
          <a:bodyPr/>
          <a:lstStyle/>
          <a:p>
            <a:pPr>
              <a:buFont typeface="Wingdings" panose="05000000000000000000" pitchFamily="2" charset="2"/>
              <a:buChar char="Ø"/>
              <a:defRPr/>
            </a:pPr>
            <a:r>
              <a:rPr>
                <a:latin typeface="Georgia" panose="02040502050405020303" pitchFamily="18" charset="0"/>
              </a:rPr>
              <a:t>Hint: Use </a:t>
            </a:r>
            <a:r>
              <a:rPr err="1">
                <a:latin typeface="Georgia" panose="02040502050405020303" pitchFamily="18" charset="0"/>
              </a:rPr>
              <a:t>StringBuilder</a:t>
            </a:r>
            <a:r>
              <a:rPr>
                <a:latin typeface="Georgia" panose="02040502050405020303" pitchFamily="18" charset="0"/>
              </a:rPr>
              <a:t> or </a:t>
            </a:r>
            <a:r>
              <a:rPr err="1">
                <a:latin typeface="Georgia" panose="02040502050405020303" pitchFamily="18" charset="0"/>
              </a:rPr>
              <a:t>StringBuffer</a:t>
            </a:r>
            <a:r>
              <a:rPr>
                <a:latin typeface="Georgia" panose="02040502050405020303" pitchFamily="18" charset="0"/>
              </a:rPr>
              <a:t> to complete the program.</a:t>
            </a:r>
          </a:p>
        </p:txBody>
      </p:sp>
    </p:spTree>
    <p:extLst>
      <p:ext uri="{BB962C8B-B14F-4D97-AF65-F5344CB8AC3E}">
        <p14:creationId xmlns:p14="http://schemas.microsoft.com/office/powerpoint/2010/main" val="2910164995"/>
      </p:ext>
    </p:extLst>
  </p:cSld>
  <p:clrMapOvr>
    <a:masterClrMapping/>
  </p:clrMapOvr>
  <p:transition>
    <p:fade thruBlk="1"/>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en-US" smtClean="0"/>
              <a:t>Questions</a:t>
            </a:r>
          </a:p>
        </p:txBody>
      </p:sp>
      <p:pic>
        <p:nvPicPr>
          <p:cNvPr id="83971" name="Picture 4" descr="Question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456" y="1524000"/>
            <a:ext cx="9344766"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729354"/>
      </p:ext>
    </p:extLst>
  </p:cSld>
  <p:clrMapOvr>
    <a:masterClrMapping/>
  </p:clrMapOvr>
  <p:transition>
    <p:fade thruBlk="1"/>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divider__interactiv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88825"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Rectangle 3"/>
          <p:cNvSpPr>
            <a:spLocks noChangeArrowheads="1"/>
          </p:cNvSpPr>
          <p:nvPr/>
        </p:nvSpPr>
        <p:spPr bwMode="auto">
          <a:xfrm>
            <a:off x="490939" y="3"/>
            <a:ext cx="789312" cy="6715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a:solidFill>
                <a:schemeClr val="bg2"/>
              </a:solidFill>
              <a:latin typeface="Arial" charset="0"/>
            </a:endParaRPr>
          </a:p>
        </p:txBody>
      </p:sp>
      <p:pic>
        <p:nvPicPr>
          <p:cNvPr id="84996" name="Picture 24" descr="sapientlogo.gif"/>
          <p:cNvPicPr>
            <a:picLocks noChangeAspect="1"/>
          </p:cNvPicPr>
          <p:nvPr/>
        </p:nvPicPr>
        <p:blipFill>
          <a:blip r:embed="rId4">
            <a:extLst>
              <a:ext uri="{28A0092B-C50C-407E-A947-70E740481C1C}">
                <a14:useLocalDpi xmlns:a14="http://schemas.microsoft.com/office/drawing/2010/main" val="0"/>
              </a:ext>
            </a:extLst>
          </a:blip>
          <a:srcRect r="80165"/>
          <a:stretch>
            <a:fillRect/>
          </a:stretch>
        </p:blipFill>
        <p:spPr bwMode="auto">
          <a:xfrm>
            <a:off x="736408" y="114303"/>
            <a:ext cx="3216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Rectangle 8"/>
          <p:cNvSpPr>
            <a:spLocks noChangeArrowheads="1"/>
          </p:cNvSpPr>
          <p:nvPr/>
        </p:nvSpPr>
        <p:spPr bwMode="auto">
          <a:xfrm>
            <a:off x="0" y="2032000"/>
            <a:ext cx="12188825" cy="2222500"/>
          </a:xfrm>
          <a:prstGeom prst="rect">
            <a:avLst/>
          </a:prstGeom>
          <a:solidFill>
            <a:schemeClr val="tx1">
              <a:lumMod val="60000"/>
              <a:lumOff val="40000"/>
              <a:alpha val="40000"/>
            </a:schemeClr>
          </a:solidFill>
          <a:ln w="9525">
            <a:noFill/>
            <a:round/>
            <a:headEnd/>
            <a:tailEnd/>
          </a:ln>
        </p:spPr>
        <p:txBody>
          <a:bodyPr anchor="ctr"/>
          <a:lstStyle/>
          <a:p>
            <a:pPr>
              <a:defRPr/>
            </a:pPr>
            <a:endParaRPr lang="en-IN" sz="1800">
              <a:solidFill>
                <a:schemeClr val="tx1"/>
              </a:solidFill>
            </a:endParaRPr>
          </a:p>
        </p:txBody>
      </p:sp>
      <p:sp>
        <p:nvSpPr>
          <p:cNvPr id="84998" name="Rectangle 8"/>
          <p:cNvSpPr>
            <a:spLocks noChangeArrowheads="1"/>
          </p:cNvSpPr>
          <p:nvPr/>
        </p:nvSpPr>
        <p:spPr bwMode="auto">
          <a:xfrm>
            <a:off x="0" y="2209800"/>
            <a:ext cx="12188825" cy="4648200"/>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IN" altLang="en-US" sz="1800">
              <a:solidFill>
                <a:schemeClr val="tx1"/>
              </a:solidFill>
              <a:latin typeface="Arial" charset="0"/>
            </a:endParaRPr>
          </a:p>
        </p:txBody>
      </p:sp>
      <p:sp>
        <p:nvSpPr>
          <p:cNvPr id="16391" name="TextBox 15"/>
          <p:cNvSpPr txBox="1">
            <a:spLocks noChangeArrowheads="1"/>
          </p:cNvSpPr>
          <p:nvPr/>
        </p:nvSpPr>
        <p:spPr bwMode="auto">
          <a:xfrm>
            <a:off x="1117309" y="3810003"/>
            <a:ext cx="9598700" cy="708025"/>
          </a:xfrm>
          <a:prstGeom prst="rect">
            <a:avLst/>
          </a:prstGeom>
          <a:noFill/>
          <a:ln w="9525">
            <a:noFill/>
            <a:miter lim="800000"/>
            <a:headEnd/>
            <a:tailEnd/>
          </a:ln>
        </p:spPr>
        <p:txBody>
          <a:bodyPr>
            <a:spAutoFit/>
          </a:bodyPr>
          <a:lstStyle/>
          <a:p>
            <a:pPr algn="ctr">
              <a:defRPr/>
            </a:pPr>
            <a:r>
              <a:rPr lang="en-US" sz="4000" dirty="0">
                <a:solidFill>
                  <a:schemeClr val="bg1">
                    <a:lumMod val="20000"/>
                    <a:lumOff val="80000"/>
                  </a:schemeClr>
                </a:solidFill>
                <a:latin typeface="Georgia" panose="02040502050405020303" pitchFamily="18" charset="0"/>
              </a:rPr>
              <a:t>Exception Handling</a:t>
            </a:r>
          </a:p>
        </p:txBody>
      </p:sp>
    </p:spTree>
    <p:extLst>
      <p:ext uri="{BB962C8B-B14F-4D97-AF65-F5344CB8AC3E}">
        <p14:creationId xmlns:p14="http://schemas.microsoft.com/office/powerpoint/2010/main" val="2225657193"/>
      </p:ext>
    </p:extLst>
  </p:cSld>
  <p:clrMapOvr>
    <a:masterClrMapping/>
  </p:clrMapOvr>
  <p:transition>
    <p:fade thruBlk="1"/>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What are Exceptions in Java?</a:t>
            </a:r>
          </a:p>
        </p:txBody>
      </p:sp>
      <p:sp>
        <p:nvSpPr>
          <p:cNvPr id="86019" name="Rectangle 3"/>
          <p:cNvSpPr>
            <a:spLocks noGrp="1" noChangeArrowheads="1"/>
          </p:cNvSpPr>
          <p:nvPr>
            <p:ph type="body" sz="half" idx="1"/>
          </p:nvPr>
        </p:nvSpPr>
        <p:spPr/>
        <p:txBody>
          <a:bodyPr/>
          <a:lstStyle/>
          <a:p>
            <a:pPr algn="just">
              <a:lnSpc>
                <a:spcPct val="100000"/>
              </a:lnSpc>
            </a:pPr>
            <a:r>
              <a:rPr lang="en-US" altLang="en-US" smtClean="0"/>
              <a:t>This is the feature provided in Java to handle the failure conditions gracefully. </a:t>
            </a:r>
          </a:p>
          <a:p>
            <a:pPr algn="just">
              <a:lnSpc>
                <a:spcPct val="100000"/>
              </a:lnSpc>
            </a:pPr>
            <a:endParaRPr lang="en-US" altLang="en-US" smtClean="0"/>
          </a:p>
          <a:p>
            <a:pPr algn="just">
              <a:lnSpc>
                <a:spcPct val="100000"/>
              </a:lnSpc>
            </a:pPr>
            <a:r>
              <a:rPr lang="en-US" altLang="en-US" smtClean="0"/>
              <a:t>Exception is a class which extends Throwable.</a:t>
            </a:r>
          </a:p>
          <a:p>
            <a:pPr algn="just">
              <a:lnSpc>
                <a:spcPct val="100000"/>
              </a:lnSpc>
            </a:pPr>
            <a:endParaRPr lang="en-US" altLang="en-US" smtClean="0"/>
          </a:p>
          <a:p>
            <a:pPr algn="just">
              <a:lnSpc>
                <a:spcPct val="100000"/>
              </a:lnSpc>
            </a:pPr>
            <a:r>
              <a:rPr lang="en-US" altLang="en-US" smtClean="0"/>
              <a:t>Objects of Exception can be thrown and caught.</a:t>
            </a:r>
          </a:p>
        </p:txBody>
      </p:sp>
      <p:sp>
        <p:nvSpPr>
          <p:cNvPr id="86020" name="Content Placeholder 12"/>
          <p:cNvSpPr>
            <a:spLocks noGrp="1"/>
          </p:cNvSpPr>
          <p:nvPr>
            <p:ph sz="half" idx="2"/>
          </p:nvPr>
        </p:nvSpPr>
        <p:spPr/>
        <p:txBody>
          <a:bodyPr/>
          <a:lstStyle/>
          <a:p>
            <a:endParaRPr lang="en-US" altLang="en-US" smtClean="0"/>
          </a:p>
        </p:txBody>
      </p:sp>
      <p:grpSp>
        <p:nvGrpSpPr>
          <p:cNvPr id="86021" name="Group 14"/>
          <p:cNvGrpSpPr>
            <a:grpSpLocks/>
          </p:cNvGrpSpPr>
          <p:nvPr/>
        </p:nvGrpSpPr>
        <p:grpSpPr bwMode="auto">
          <a:xfrm>
            <a:off x="8024309" y="2216150"/>
            <a:ext cx="3047206" cy="2690813"/>
            <a:chOff x="3792" y="1396"/>
            <a:chExt cx="1440" cy="1695"/>
          </a:xfrm>
        </p:grpSpPr>
        <p:sp>
          <p:nvSpPr>
            <p:cNvPr id="86022" name="Oval 6"/>
            <p:cNvSpPr>
              <a:spLocks noChangeArrowheads="1"/>
            </p:cNvSpPr>
            <p:nvPr/>
          </p:nvSpPr>
          <p:spPr bwMode="auto">
            <a:xfrm>
              <a:off x="3792" y="1396"/>
              <a:ext cx="1392" cy="32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a:solidFill>
                  <a:schemeClr val="bg2"/>
                </a:solidFill>
                <a:latin typeface="Arial" charset="0"/>
              </a:endParaRPr>
            </a:p>
          </p:txBody>
        </p:sp>
        <p:sp>
          <p:nvSpPr>
            <p:cNvPr id="86023" name="Text Box 7"/>
            <p:cNvSpPr txBox="1">
              <a:spLocks noChangeArrowheads="1"/>
            </p:cNvSpPr>
            <p:nvPr/>
          </p:nvSpPr>
          <p:spPr bwMode="auto">
            <a:xfrm>
              <a:off x="4176" y="1440"/>
              <a:ext cx="57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50000"/>
                </a:spcBef>
                <a:buClrTx/>
                <a:buSzTx/>
                <a:buFontTx/>
                <a:buNone/>
              </a:pPr>
              <a:r>
                <a:rPr lang="en-US" altLang="en-US">
                  <a:solidFill>
                    <a:srgbClr val="191919"/>
                  </a:solidFill>
                  <a:latin typeface="Arial" charset="0"/>
                </a:rPr>
                <a:t>Object</a:t>
              </a:r>
            </a:p>
          </p:txBody>
        </p:sp>
        <p:sp>
          <p:nvSpPr>
            <p:cNvPr id="86024" name="Oval 8"/>
            <p:cNvSpPr>
              <a:spLocks noChangeArrowheads="1"/>
            </p:cNvSpPr>
            <p:nvPr/>
          </p:nvSpPr>
          <p:spPr bwMode="auto">
            <a:xfrm>
              <a:off x="3792" y="1996"/>
              <a:ext cx="1440" cy="32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a:solidFill>
                  <a:schemeClr val="bg2"/>
                </a:solidFill>
                <a:latin typeface="Arial" charset="0"/>
              </a:endParaRPr>
            </a:p>
          </p:txBody>
        </p:sp>
        <p:sp>
          <p:nvSpPr>
            <p:cNvPr id="86025" name="Text Box 9"/>
            <p:cNvSpPr txBox="1">
              <a:spLocks noChangeArrowheads="1"/>
            </p:cNvSpPr>
            <p:nvPr/>
          </p:nvSpPr>
          <p:spPr bwMode="auto">
            <a:xfrm>
              <a:off x="4032" y="2016"/>
              <a:ext cx="10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50000"/>
                </a:spcBef>
                <a:buClrTx/>
                <a:buSzTx/>
                <a:buFontTx/>
                <a:buNone/>
              </a:pPr>
              <a:r>
                <a:rPr lang="en-US" altLang="en-US">
                  <a:solidFill>
                    <a:srgbClr val="191919"/>
                  </a:solidFill>
                  <a:latin typeface="Arial" charset="0"/>
                </a:rPr>
                <a:t>Throwable</a:t>
              </a:r>
            </a:p>
          </p:txBody>
        </p:sp>
        <p:sp>
          <p:nvSpPr>
            <p:cNvPr id="86026" name="Oval 10"/>
            <p:cNvSpPr>
              <a:spLocks noChangeArrowheads="1"/>
            </p:cNvSpPr>
            <p:nvPr/>
          </p:nvSpPr>
          <p:spPr bwMode="auto">
            <a:xfrm>
              <a:off x="3840" y="2764"/>
              <a:ext cx="123" cy="32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a:solidFill>
                  <a:schemeClr val="bg2"/>
                </a:solidFill>
                <a:latin typeface="Arial" charset="0"/>
              </a:endParaRPr>
            </a:p>
          </p:txBody>
        </p:sp>
        <p:sp>
          <p:nvSpPr>
            <p:cNvPr id="86027" name="Text Box 11"/>
            <p:cNvSpPr txBox="1">
              <a:spLocks noChangeArrowheads="1"/>
            </p:cNvSpPr>
            <p:nvPr/>
          </p:nvSpPr>
          <p:spPr bwMode="auto">
            <a:xfrm>
              <a:off x="4080" y="2784"/>
              <a:ext cx="11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50000"/>
                </a:spcBef>
                <a:buClrTx/>
                <a:buSzTx/>
                <a:buFontTx/>
                <a:buNone/>
              </a:pPr>
              <a:r>
                <a:rPr lang="en-US" altLang="en-US">
                  <a:solidFill>
                    <a:srgbClr val="191919"/>
                  </a:solidFill>
                  <a:latin typeface="Arial" charset="0"/>
                </a:rPr>
                <a:t>Exception</a:t>
              </a:r>
            </a:p>
          </p:txBody>
        </p:sp>
        <p:sp>
          <p:nvSpPr>
            <p:cNvPr id="86028" name="Line 12"/>
            <p:cNvSpPr>
              <a:spLocks noChangeShapeType="1"/>
            </p:cNvSpPr>
            <p:nvPr/>
          </p:nvSpPr>
          <p:spPr bwMode="auto">
            <a:xfrm flipV="1">
              <a:off x="4512" y="1728"/>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6029" name="Line 13"/>
            <p:cNvSpPr>
              <a:spLocks noChangeShapeType="1"/>
            </p:cNvSpPr>
            <p:nvPr/>
          </p:nvSpPr>
          <p:spPr bwMode="auto">
            <a:xfrm flipV="1">
              <a:off x="4512" y="2352"/>
              <a:ext cx="0"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spTree>
    <p:extLst>
      <p:ext uri="{BB962C8B-B14F-4D97-AF65-F5344CB8AC3E}">
        <p14:creationId xmlns:p14="http://schemas.microsoft.com/office/powerpoint/2010/main" val="3149423162"/>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en-US" smtClean="0"/>
              <a:t>Need for Exception Handling</a:t>
            </a:r>
          </a:p>
        </p:txBody>
      </p:sp>
      <p:sp>
        <p:nvSpPr>
          <p:cNvPr id="87043" name="Rectangle 3"/>
          <p:cNvSpPr>
            <a:spLocks noGrp="1" noChangeArrowheads="1"/>
          </p:cNvSpPr>
          <p:nvPr>
            <p:ph type="body" sz="half" idx="1"/>
          </p:nvPr>
        </p:nvSpPr>
        <p:spPr/>
        <p:txBody>
          <a:bodyPr/>
          <a:lstStyle/>
          <a:p>
            <a:pPr algn="just">
              <a:lnSpc>
                <a:spcPct val="100000"/>
              </a:lnSpc>
            </a:pPr>
            <a:r>
              <a:rPr lang="en-US" altLang="en-US" smtClean="0"/>
              <a:t>Things can go wrong at run time. For ex. code that assumes the file to be in a given directory but file missing. </a:t>
            </a:r>
          </a:p>
          <a:p>
            <a:pPr algn="just">
              <a:lnSpc>
                <a:spcPct val="100000"/>
              </a:lnSpc>
            </a:pPr>
            <a:endParaRPr lang="en-US" altLang="en-US" smtClean="0"/>
          </a:p>
          <a:p>
            <a:pPr algn="just">
              <a:lnSpc>
                <a:spcPct val="100000"/>
              </a:lnSpc>
            </a:pPr>
            <a:r>
              <a:rPr lang="en-US" altLang="en-US" smtClean="0"/>
              <a:t>Second Example – Getting an element from an ArrayList at the nth index which is not present.</a:t>
            </a:r>
          </a:p>
          <a:p>
            <a:pPr algn="just">
              <a:lnSpc>
                <a:spcPct val="100000"/>
              </a:lnSpc>
            </a:pPr>
            <a:endParaRPr lang="en-US" altLang="en-US" smtClean="0"/>
          </a:p>
          <a:p>
            <a:pPr algn="just">
              <a:lnSpc>
                <a:spcPct val="100000"/>
              </a:lnSpc>
            </a:pPr>
            <a:r>
              <a:rPr lang="en-US" altLang="en-US" smtClean="0"/>
              <a:t>The code should gracefully handle these situations</a:t>
            </a:r>
          </a:p>
          <a:p>
            <a:pPr algn="just">
              <a:lnSpc>
                <a:spcPct val="100000"/>
              </a:lnSpc>
            </a:pPr>
            <a:endParaRPr lang="en-US" altLang="en-US" smtClean="0"/>
          </a:p>
          <a:p>
            <a:pPr algn="just">
              <a:lnSpc>
                <a:spcPct val="100000"/>
              </a:lnSpc>
            </a:pPr>
            <a:r>
              <a:rPr lang="en-US" altLang="en-US" smtClean="0"/>
              <a:t>Exception handling along with logging is a very important tool for debugging purposes.</a:t>
            </a:r>
          </a:p>
        </p:txBody>
      </p:sp>
      <p:sp>
        <p:nvSpPr>
          <p:cNvPr id="87044" name="Content Placeholder 4"/>
          <p:cNvSpPr>
            <a:spLocks noGrp="1"/>
          </p:cNvSpPr>
          <p:nvPr>
            <p:ph sz="half" idx="2"/>
          </p:nvPr>
        </p:nvSpPr>
        <p:spPr/>
        <p:txBody>
          <a:bodyPr/>
          <a:lstStyle/>
          <a:p>
            <a:endParaRPr lang="en-US" altLang="en-US" smtClean="0"/>
          </a:p>
        </p:txBody>
      </p:sp>
      <p:pic>
        <p:nvPicPr>
          <p:cNvPr id="8704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707" y="1524000"/>
            <a:ext cx="5281824"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4323868"/>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altLang="en-US" smtClean="0"/>
              <a:t>try-catch</a:t>
            </a:r>
          </a:p>
        </p:txBody>
      </p:sp>
      <p:sp>
        <p:nvSpPr>
          <p:cNvPr id="88067" name="Text Placeholder 2"/>
          <p:cNvSpPr>
            <a:spLocks noGrp="1"/>
          </p:cNvSpPr>
          <p:nvPr>
            <p:ph type="body" sz="half" idx="1"/>
          </p:nvPr>
        </p:nvSpPr>
        <p:spPr/>
        <p:txBody>
          <a:bodyPr/>
          <a:lstStyle/>
          <a:p>
            <a:pPr algn="just">
              <a:lnSpc>
                <a:spcPct val="100000"/>
              </a:lnSpc>
            </a:pPr>
            <a:r>
              <a:rPr lang="en-US" altLang="en-US" smtClean="0"/>
              <a:t>The risky logic needs to be written in try block. </a:t>
            </a:r>
          </a:p>
          <a:p>
            <a:pPr algn="just">
              <a:lnSpc>
                <a:spcPct val="100000"/>
              </a:lnSpc>
            </a:pPr>
            <a:endParaRPr lang="en-US" altLang="en-US" smtClean="0"/>
          </a:p>
          <a:p>
            <a:pPr algn="just">
              <a:lnSpc>
                <a:spcPct val="100000"/>
              </a:lnSpc>
            </a:pPr>
            <a:r>
              <a:rPr lang="en-US" altLang="en-US" smtClean="0"/>
              <a:t>Catch block is an exception handler.</a:t>
            </a:r>
          </a:p>
          <a:p>
            <a:pPr algn="just">
              <a:lnSpc>
                <a:spcPct val="100000"/>
              </a:lnSpc>
            </a:pPr>
            <a:endParaRPr lang="en-US" altLang="en-US" smtClean="0"/>
          </a:p>
          <a:p>
            <a:pPr algn="just">
              <a:lnSpc>
                <a:spcPct val="100000"/>
              </a:lnSpc>
            </a:pPr>
            <a:r>
              <a:rPr lang="en-US" altLang="en-US" smtClean="0"/>
              <a:t>Compiler is relaxed that the exception has been handled.</a:t>
            </a:r>
          </a:p>
          <a:p>
            <a:pPr algn="just">
              <a:lnSpc>
                <a:spcPct val="100000"/>
              </a:lnSpc>
            </a:pPr>
            <a:endParaRPr lang="en-US" altLang="en-US" smtClean="0"/>
          </a:p>
          <a:p>
            <a:pPr algn="just">
              <a:lnSpc>
                <a:spcPct val="100000"/>
              </a:lnSpc>
            </a:pPr>
            <a:r>
              <a:rPr lang="en-US" altLang="en-US" smtClean="0"/>
              <a:t>At runtime, program does not stop execution.</a:t>
            </a:r>
          </a:p>
        </p:txBody>
      </p:sp>
      <p:sp>
        <p:nvSpPr>
          <p:cNvPr id="88068" name="Content Placeholder 4"/>
          <p:cNvSpPr>
            <a:spLocks noGrp="1"/>
          </p:cNvSpPr>
          <p:nvPr>
            <p:ph sz="half" idx="2"/>
          </p:nvPr>
        </p:nvSpPr>
        <p:spPr/>
        <p:txBody>
          <a:bodyPr/>
          <a:lstStyle/>
          <a:p>
            <a:endParaRPr lang="en-US" altLang="en-US" smtClean="0"/>
          </a:p>
        </p:txBody>
      </p:sp>
      <p:pic>
        <p:nvPicPr>
          <p:cNvPr id="88069" name="Picture 8" descr="SNAGHTML10907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324" y="1219200"/>
            <a:ext cx="613250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173472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Static block</a:t>
            </a:r>
            <a:endParaRPr lang="en-US" dirty="0"/>
          </a:p>
        </p:txBody>
      </p:sp>
      <p:sp>
        <p:nvSpPr>
          <p:cNvPr id="3" name="Content Placeholder 2"/>
          <p:cNvSpPr>
            <a:spLocks noGrp="1"/>
          </p:cNvSpPr>
          <p:nvPr>
            <p:ph idx="1"/>
          </p:nvPr>
        </p:nvSpPr>
        <p:spPr>
          <a:xfrm>
            <a:off x="609441" y="868299"/>
            <a:ext cx="10969943" cy="5358329"/>
          </a:xfrm>
        </p:spPr>
        <p:txBody>
          <a:bodyPr/>
          <a:lstStyle/>
          <a:p>
            <a:pPr>
              <a:defRPr/>
            </a:pPr>
            <a:r>
              <a:rPr lang="en-US" dirty="0"/>
              <a:t>Block of code that will be executed before anything when a class is first loaded into JVM.</a:t>
            </a:r>
          </a:p>
          <a:p>
            <a:pPr marL="0" indent="0">
              <a:buFont typeface="Wingdings" panose="05000000000000000000" pitchFamily="2" charset="2"/>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marL="0" indent="0">
              <a:buNone/>
              <a:defRPr/>
            </a:pPr>
            <a:endParaRPr lang="en-US" dirty="0"/>
          </a:p>
          <a:p>
            <a:pPr>
              <a:defRPr/>
            </a:pPr>
            <a:r>
              <a:rPr lang="en-US" dirty="0"/>
              <a:t>When executed, Output:</a:t>
            </a:r>
          </a:p>
          <a:p>
            <a:pPr>
              <a:defRPr/>
            </a:pPr>
            <a:endParaRPr lang="en-US" dirty="0"/>
          </a:p>
          <a:p>
            <a:pPr>
              <a:defRPr/>
            </a:pPr>
            <a:endParaRPr lang="en-US" dirty="0"/>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73632"/>
            <a:ext cx="5715000"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5486402"/>
            <a:ext cx="16478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61517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altLang="en-US" smtClean="0"/>
              <a:t>Flow of control in try-catch</a:t>
            </a:r>
          </a:p>
        </p:txBody>
      </p:sp>
      <p:sp>
        <p:nvSpPr>
          <p:cNvPr id="89091" name="Text Placeholder 2"/>
          <p:cNvSpPr>
            <a:spLocks noGrp="1"/>
          </p:cNvSpPr>
          <p:nvPr>
            <p:ph type="body" sz="half" idx="1"/>
          </p:nvPr>
        </p:nvSpPr>
        <p:spPr/>
        <p:txBody>
          <a:bodyPr/>
          <a:lstStyle/>
          <a:p>
            <a:pPr algn="just">
              <a:lnSpc>
                <a:spcPct val="100000"/>
              </a:lnSpc>
            </a:pPr>
            <a:r>
              <a:rPr lang="en-US" altLang="en-US" smtClean="0"/>
              <a:t>There are two possibilities in third party risky methods.</a:t>
            </a:r>
          </a:p>
          <a:p>
            <a:pPr algn="just">
              <a:lnSpc>
                <a:spcPct val="100000"/>
              </a:lnSpc>
            </a:pPr>
            <a:endParaRPr lang="en-US" altLang="en-US" smtClean="0"/>
          </a:p>
          <a:p>
            <a:pPr algn="just">
              <a:lnSpc>
                <a:spcPct val="100000"/>
              </a:lnSpc>
            </a:pPr>
            <a:r>
              <a:rPr lang="en-US" altLang="en-US" smtClean="0"/>
              <a:t>Method succeeds without failure</a:t>
            </a:r>
          </a:p>
          <a:p>
            <a:pPr marL="231775" lvl="1" indent="-231775" algn="just">
              <a:lnSpc>
                <a:spcPct val="100000"/>
              </a:lnSpc>
              <a:buSzPct val="125000"/>
              <a:buFont typeface="Arial" charset="0"/>
              <a:buChar char="•"/>
            </a:pPr>
            <a:r>
              <a:rPr lang="en-US" altLang="en-US" sz="1800" smtClean="0"/>
              <a:t>In this case, there is no issue and no role of try-catch block.</a:t>
            </a:r>
          </a:p>
          <a:p>
            <a:pPr algn="just">
              <a:lnSpc>
                <a:spcPct val="100000"/>
              </a:lnSpc>
            </a:pPr>
            <a:endParaRPr lang="en-US" altLang="en-US" smtClean="0"/>
          </a:p>
          <a:p>
            <a:pPr algn="just">
              <a:lnSpc>
                <a:spcPct val="100000"/>
              </a:lnSpc>
            </a:pPr>
            <a:r>
              <a:rPr lang="en-US" altLang="en-US" smtClean="0"/>
              <a:t>Method fails </a:t>
            </a:r>
          </a:p>
          <a:p>
            <a:pPr marL="463550" lvl="2" indent="-231775" algn="just">
              <a:lnSpc>
                <a:spcPct val="100000"/>
              </a:lnSpc>
              <a:buFont typeface="Courier New" pitchFamily="49" charset="0"/>
              <a:buChar char="o"/>
            </a:pPr>
            <a:r>
              <a:rPr lang="en-US" altLang="en-US" sz="1600" smtClean="0"/>
              <a:t>Control directly come to the catch block, no line of code below the line that threw the exception is executed.</a:t>
            </a:r>
          </a:p>
          <a:p>
            <a:pPr>
              <a:lnSpc>
                <a:spcPct val="100000"/>
              </a:lnSpc>
            </a:pPr>
            <a:endParaRPr lang="en-US" altLang="en-US" smtClean="0"/>
          </a:p>
          <a:p>
            <a:pPr>
              <a:lnSpc>
                <a:spcPct val="100000"/>
              </a:lnSpc>
            </a:pPr>
            <a:endParaRPr lang="en-US" altLang="en-US" smtClean="0"/>
          </a:p>
        </p:txBody>
      </p:sp>
      <p:sp>
        <p:nvSpPr>
          <p:cNvPr id="89092" name="Content Placeholder 4"/>
          <p:cNvSpPr>
            <a:spLocks noGrp="1"/>
          </p:cNvSpPr>
          <p:nvPr>
            <p:ph sz="half" idx="2"/>
          </p:nvPr>
        </p:nvSpPr>
        <p:spPr/>
        <p:txBody>
          <a:bodyPr/>
          <a:lstStyle/>
          <a:p>
            <a:endParaRPr lang="en-US" altLang="en-US" smtClean="0"/>
          </a:p>
        </p:txBody>
      </p:sp>
      <p:pic>
        <p:nvPicPr>
          <p:cNvPr id="8909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839" y="1066800"/>
            <a:ext cx="5859524"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2766375"/>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altLang="en-US" sz="2800">
                <a:latin typeface="Georgia" pitchFamily="18" charset="0"/>
              </a:rPr>
              <a:t>Exercise</a:t>
            </a:r>
          </a:p>
        </p:txBody>
      </p:sp>
      <p:sp>
        <p:nvSpPr>
          <p:cNvPr id="55299" name="Text Placeholder 2"/>
          <p:cNvSpPr>
            <a:spLocks noGrp="1"/>
          </p:cNvSpPr>
          <p:nvPr>
            <p:ph sz="half" idx="1"/>
          </p:nvPr>
        </p:nvSpPr>
        <p:spPr>
          <a:xfrm>
            <a:off x="594629" y="1282700"/>
            <a:ext cx="6413945" cy="4648200"/>
          </a:xfrm>
        </p:spPr>
        <p:txBody>
          <a:bodyPr/>
          <a:lstStyle/>
          <a:p>
            <a:pPr algn="just">
              <a:lnSpc>
                <a:spcPct val="100000"/>
              </a:lnSpc>
              <a:spcAft>
                <a:spcPct val="0"/>
              </a:spcAft>
              <a:buFont typeface="Wingdings" panose="05000000000000000000" pitchFamily="2" charset="2"/>
              <a:buChar char="Ø"/>
              <a:defRPr/>
            </a:pPr>
            <a:r>
              <a:rPr>
                <a:solidFill>
                  <a:srgbClr val="404040"/>
                </a:solidFill>
                <a:latin typeface="Georgia" panose="02040502050405020303" pitchFamily="18" charset="0"/>
              </a:rPr>
              <a:t>Write a java program to calculate the principal using the formula </a:t>
            </a:r>
          </a:p>
          <a:p>
            <a:pPr marL="517525" lvl="1" indent="-285750" algn="just">
              <a:lnSpc>
                <a:spcPct val="100000"/>
              </a:lnSpc>
              <a:spcAft>
                <a:spcPct val="0"/>
              </a:spcAft>
              <a:buSzPct val="125000"/>
              <a:buFont typeface="Wingdings" panose="05000000000000000000" pitchFamily="2" charset="2"/>
              <a:buChar char="Ø"/>
              <a:defRPr/>
            </a:pPr>
            <a:r>
              <a:rPr sz="1600">
                <a:solidFill>
                  <a:srgbClr val="404040"/>
                </a:solidFill>
                <a:latin typeface="Georgia" panose="02040502050405020303" pitchFamily="18" charset="0"/>
              </a:rPr>
              <a:t>principal = interest*100/(time*rate)</a:t>
            </a:r>
          </a:p>
          <a:p>
            <a:pPr algn="just">
              <a:lnSpc>
                <a:spcPct val="100000"/>
              </a:lnSpc>
              <a:spcAft>
                <a:spcPct val="0"/>
              </a:spcAft>
              <a:buFont typeface="Wingdings" panose="05000000000000000000" pitchFamily="2" charset="2"/>
              <a:buChar char="Ø"/>
              <a:defRPr/>
            </a:pPr>
            <a:endParaRPr>
              <a:solidFill>
                <a:srgbClr val="404040"/>
              </a:solidFill>
              <a:latin typeface="Georgia" panose="02040502050405020303" pitchFamily="18" charset="0"/>
            </a:endParaRPr>
          </a:p>
          <a:p>
            <a:pPr algn="just">
              <a:lnSpc>
                <a:spcPct val="100000"/>
              </a:lnSpc>
              <a:spcAft>
                <a:spcPct val="0"/>
              </a:spcAft>
              <a:buFont typeface="Wingdings" panose="05000000000000000000" pitchFamily="2" charset="2"/>
              <a:buChar char="Ø"/>
              <a:defRPr/>
            </a:pPr>
            <a:r>
              <a:rPr>
                <a:solidFill>
                  <a:srgbClr val="404040"/>
                </a:solidFill>
                <a:latin typeface="Georgia" panose="02040502050405020303" pitchFamily="18" charset="0"/>
              </a:rPr>
              <a:t>	Accept interest amount, time and rate as input parameters. Check for the limiting cases when rate is zero or time is zero. Handle exception appropriately.</a:t>
            </a:r>
          </a:p>
          <a:p>
            <a:pPr algn="just">
              <a:lnSpc>
                <a:spcPct val="100000"/>
              </a:lnSpc>
              <a:spcAft>
                <a:spcPct val="0"/>
              </a:spcAft>
              <a:buFont typeface="Wingdings" panose="05000000000000000000" pitchFamily="2" charset="2"/>
              <a:buChar char="Ø"/>
              <a:defRPr/>
            </a:pPr>
            <a:endParaRPr>
              <a:solidFill>
                <a:srgbClr val="404040"/>
              </a:solidFill>
              <a:latin typeface="Georgia" panose="02040502050405020303" pitchFamily="18" charset="0"/>
            </a:endParaRPr>
          </a:p>
          <a:p>
            <a:pPr algn="just">
              <a:lnSpc>
                <a:spcPct val="100000"/>
              </a:lnSpc>
              <a:spcAft>
                <a:spcPct val="0"/>
              </a:spcAft>
              <a:buFont typeface="Wingdings" panose="05000000000000000000" pitchFamily="2" charset="2"/>
              <a:buChar char="Ø"/>
              <a:defRPr/>
            </a:pPr>
            <a:r>
              <a:rPr>
                <a:solidFill>
                  <a:srgbClr val="404040"/>
                </a:solidFill>
                <a:latin typeface="Georgia" panose="02040502050405020303" pitchFamily="18" charset="0"/>
              </a:rPr>
              <a:t>Demonstrate “</a:t>
            </a:r>
            <a:r>
              <a:rPr err="1">
                <a:solidFill>
                  <a:srgbClr val="404040"/>
                </a:solidFill>
                <a:latin typeface="Georgia" panose="02040502050405020303" pitchFamily="18" charset="0"/>
              </a:rPr>
              <a:t>CalculatePrincipalTest</a:t>
            </a:r>
            <a:r>
              <a:rPr>
                <a:solidFill>
                  <a:srgbClr val="404040"/>
                </a:solidFill>
                <a:latin typeface="Georgia" panose="02040502050405020303" pitchFamily="18" charset="0"/>
              </a:rPr>
              <a:t>” class.</a:t>
            </a:r>
          </a:p>
          <a:p>
            <a:pPr>
              <a:lnSpc>
                <a:spcPct val="100000"/>
              </a:lnSpc>
              <a:buFont typeface="Wingdings" panose="05000000000000000000" pitchFamily="2" charset="2"/>
              <a:buChar char="Ø"/>
              <a:defRPr/>
            </a:pPr>
            <a:endParaRPr>
              <a:latin typeface="Georgia" panose="02040502050405020303" pitchFamily="18" charset="0"/>
            </a:endParaRPr>
          </a:p>
        </p:txBody>
      </p:sp>
      <p:pic>
        <p:nvPicPr>
          <p:cNvPr id="90116" name="Picture 4" descr="Interest-Rate-R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3295" y="1447800"/>
            <a:ext cx="4494629"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7236427"/>
      </p:ext>
    </p:extLst>
  </p:cSld>
  <p:clrMapOvr>
    <a:masterClrMapping/>
  </p:clrMapOvr>
  <p:transition>
    <p:fade thruBlk="1"/>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en-US" smtClean="0"/>
              <a:t>Exception Hierarchy </a:t>
            </a:r>
          </a:p>
        </p:txBody>
      </p:sp>
      <p:sp>
        <p:nvSpPr>
          <p:cNvPr id="91139" name="Rectangle 6"/>
          <p:cNvSpPr>
            <a:spLocks noGrp="1" noChangeArrowheads="1"/>
          </p:cNvSpPr>
          <p:nvPr>
            <p:ph type="body" sz="half" idx="1"/>
          </p:nvPr>
        </p:nvSpPr>
        <p:spPr/>
        <p:txBody>
          <a:bodyPr/>
          <a:lstStyle/>
          <a:p>
            <a:pPr algn="just">
              <a:lnSpc>
                <a:spcPct val="100000"/>
              </a:lnSpc>
            </a:pPr>
            <a:r>
              <a:rPr lang="en-US" altLang="en-US" smtClean="0"/>
              <a:t>An exception is an object of type Exception.</a:t>
            </a:r>
          </a:p>
          <a:p>
            <a:pPr algn="just">
              <a:lnSpc>
                <a:spcPct val="100000"/>
              </a:lnSpc>
            </a:pPr>
            <a:endParaRPr lang="en-US" altLang="en-US" smtClean="0"/>
          </a:p>
          <a:p>
            <a:pPr algn="just">
              <a:lnSpc>
                <a:spcPct val="100000"/>
              </a:lnSpc>
            </a:pPr>
            <a:r>
              <a:rPr lang="en-US" altLang="en-US" smtClean="0"/>
              <a:t>Throwable is the super class of Exception. Error and Exception are subclasses of  Throwable.</a:t>
            </a:r>
          </a:p>
          <a:p>
            <a:pPr algn="just">
              <a:lnSpc>
                <a:spcPct val="100000"/>
              </a:lnSpc>
            </a:pPr>
            <a:endParaRPr lang="en-US" altLang="en-US" smtClean="0"/>
          </a:p>
          <a:p>
            <a:pPr algn="just">
              <a:lnSpc>
                <a:spcPct val="100000"/>
              </a:lnSpc>
            </a:pPr>
            <a:r>
              <a:rPr lang="en-US" altLang="en-US" smtClean="0"/>
              <a:t>Errors are fatal problems like out of memory errors. These are not supposed to be handled. Application stops execution under Error.</a:t>
            </a:r>
          </a:p>
          <a:p>
            <a:pPr algn="just">
              <a:lnSpc>
                <a:spcPct val="100000"/>
              </a:lnSpc>
            </a:pPr>
            <a:endParaRPr lang="en-US" altLang="en-US" smtClean="0"/>
          </a:p>
          <a:p>
            <a:pPr algn="just">
              <a:lnSpc>
                <a:spcPct val="100000"/>
              </a:lnSpc>
            </a:pPr>
            <a:r>
              <a:rPr lang="en-US" altLang="en-US" smtClean="0"/>
              <a:t>A method can throw an exception if something goes wrong at runtime.</a:t>
            </a:r>
          </a:p>
        </p:txBody>
      </p:sp>
      <p:sp>
        <p:nvSpPr>
          <p:cNvPr id="91140" name="Content Placeholder 4"/>
          <p:cNvSpPr>
            <a:spLocks noGrp="1"/>
          </p:cNvSpPr>
          <p:nvPr>
            <p:ph sz="half" idx="2"/>
          </p:nvPr>
        </p:nvSpPr>
        <p:spPr/>
        <p:txBody>
          <a:bodyPr/>
          <a:lstStyle/>
          <a:p>
            <a:endParaRPr lang="en-US" altLang="en-US" smtClean="0"/>
          </a:p>
        </p:txBody>
      </p:sp>
      <p:pic>
        <p:nvPicPr>
          <p:cNvPr id="91141" name="Picture 6" descr="Exception_Handd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7561" y="1219202"/>
            <a:ext cx="5891265"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3186044"/>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altLang="en-US" smtClean="0"/>
              <a:t>Throwing Exceptions</a:t>
            </a:r>
          </a:p>
        </p:txBody>
      </p:sp>
      <p:sp>
        <p:nvSpPr>
          <p:cNvPr id="92163" name="Text Placeholder 2"/>
          <p:cNvSpPr>
            <a:spLocks noGrp="1"/>
          </p:cNvSpPr>
          <p:nvPr>
            <p:ph type="body" sz="half" idx="1"/>
          </p:nvPr>
        </p:nvSpPr>
        <p:spPr/>
        <p:txBody>
          <a:bodyPr/>
          <a:lstStyle/>
          <a:p>
            <a:pPr algn="just">
              <a:lnSpc>
                <a:spcPct val="100000"/>
              </a:lnSpc>
            </a:pPr>
            <a:r>
              <a:rPr lang="en-US" altLang="en-US" smtClean="0"/>
              <a:t>If a method does not know how to handle the exception, it can throw the exception to its calling method. </a:t>
            </a:r>
          </a:p>
          <a:p>
            <a:pPr algn="just">
              <a:lnSpc>
                <a:spcPct val="100000"/>
              </a:lnSpc>
            </a:pPr>
            <a:endParaRPr lang="en-US" altLang="en-US" smtClean="0"/>
          </a:p>
          <a:p>
            <a:pPr algn="just">
              <a:lnSpc>
                <a:spcPct val="100000"/>
              </a:lnSpc>
            </a:pPr>
            <a:r>
              <a:rPr lang="en-US" altLang="en-US" smtClean="0"/>
              <a:t>Java provides two key words to throw exceptions: </a:t>
            </a:r>
          </a:p>
          <a:p>
            <a:pPr lvl="1" indent="-285750" algn="just">
              <a:lnSpc>
                <a:spcPct val="100000"/>
              </a:lnSpc>
            </a:pPr>
            <a:r>
              <a:rPr lang="en-US" altLang="en-US" smtClean="0"/>
              <a:t>throws – used to advertise that the method might throw some exceptions.</a:t>
            </a:r>
          </a:p>
          <a:p>
            <a:pPr lvl="1" indent="-285750" algn="just">
              <a:lnSpc>
                <a:spcPct val="100000"/>
              </a:lnSpc>
            </a:pPr>
            <a:r>
              <a:rPr lang="en-US" altLang="en-US" smtClean="0"/>
              <a:t>throw – used to throw exception from method definition.</a:t>
            </a:r>
          </a:p>
          <a:p>
            <a:pPr lvl="1" indent="-285750" algn="just">
              <a:lnSpc>
                <a:spcPct val="100000"/>
              </a:lnSpc>
            </a:pPr>
            <a:endParaRPr lang="en-US" altLang="en-US" smtClean="0"/>
          </a:p>
          <a:p>
            <a:pPr algn="just">
              <a:lnSpc>
                <a:spcPct val="100000"/>
              </a:lnSpc>
            </a:pPr>
            <a:r>
              <a:rPr lang="en-US" altLang="en-US" smtClean="0"/>
              <a:t>A method can throw multiple </a:t>
            </a:r>
          </a:p>
          <a:p>
            <a:pPr algn="just">
              <a:lnSpc>
                <a:spcPct val="100000"/>
              </a:lnSpc>
              <a:buFont typeface="Wingdings" panose="05000000000000000000" pitchFamily="2" charset="2"/>
              <a:buNone/>
            </a:pPr>
            <a:r>
              <a:rPr lang="en-US" altLang="en-US" smtClean="0"/>
              <a:t>	exceptions.</a:t>
            </a:r>
          </a:p>
          <a:p>
            <a:pPr lvl="1" indent="-285750" algn="just">
              <a:lnSpc>
                <a:spcPct val="100000"/>
              </a:lnSpc>
              <a:buFont typeface="Wingdings" panose="05000000000000000000" pitchFamily="2" charset="2"/>
              <a:buNone/>
            </a:pPr>
            <a:endParaRPr lang="en-US" altLang="en-US" smtClean="0"/>
          </a:p>
        </p:txBody>
      </p:sp>
      <p:sp>
        <p:nvSpPr>
          <p:cNvPr id="92164" name="Content Placeholder 5"/>
          <p:cNvSpPr>
            <a:spLocks noGrp="1"/>
          </p:cNvSpPr>
          <p:nvPr>
            <p:ph sz="half" idx="2"/>
          </p:nvPr>
        </p:nvSpPr>
        <p:spPr/>
        <p:txBody>
          <a:bodyPr/>
          <a:lstStyle/>
          <a:p>
            <a:endParaRPr lang="en-US" altLang="en-US" smtClean="0"/>
          </a:p>
        </p:txBody>
      </p:sp>
      <p:pic>
        <p:nvPicPr>
          <p:cNvPr id="92165" name="Picture 6" descr="SNAGHTML15083b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530" y="4038600"/>
            <a:ext cx="731329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7" descr="exception-throw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5883" y="1219200"/>
            <a:ext cx="2539339" cy="188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1162318"/>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en-US" altLang="en-US" smtClean="0"/>
              <a:t>Catching Exceptions</a:t>
            </a:r>
          </a:p>
        </p:txBody>
      </p:sp>
      <p:sp>
        <p:nvSpPr>
          <p:cNvPr id="93187" name="Text Placeholder 2"/>
          <p:cNvSpPr>
            <a:spLocks noGrp="1"/>
          </p:cNvSpPr>
          <p:nvPr>
            <p:ph type="body" sz="half" idx="1"/>
          </p:nvPr>
        </p:nvSpPr>
        <p:spPr/>
        <p:txBody>
          <a:bodyPr/>
          <a:lstStyle/>
          <a:p>
            <a:pPr algn="just">
              <a:lnSpc>
                <a:spcPct val="100000"/>
              </a:lnSpc>
            </a:pPr>
            <a:r>
              <a:rPr lang="en-US" altLang="en-US" smtClean="0"/>
              <a:t>Catch all the exceptions thrown inside the try block.</a:t>
            </a:r>
          </a:p>
          <a:p>
            <a:pPr algn="just">
              <a:lnSpc>
                <a:spcPct val="100000"/>
              </a:lnSpc>
            </a:pPr>
            <a:endParaRPr lang="en-US" altLang="en-US" smtClean="0"/>
          </a:p>
          <a:p>
            <a:pPr algn="just">
              <a:lnSpc>
                <a:spcPct val="100000"/>
              </a:lnSpc>
            </a:pPr>
            <a:r>
              <a:rPr lang="en-US" altLang="en-US" smtClean="0"/>
              <a:t>Ordering of catch blocks is important. </a:t>
            </a:r>
          </a:p>
          <a:p>
            <a:pPr lvl="1" indent="-285750" algn="just">
              <a:lnSpc>
                <a:spcPct val="100000"/>
              </a:lnSpc>
            </a:pPr>
            <a:r>
              <a:rPr lang="en-US" altLang="en-US" smtClean="0"/>
              <a:t>Specific exceptions should be caught first. </a:t>
            </a:r>
          </a:p>
          <a:p>
            <a:pPr lvl="1" indent="-285750" algn="just">
              <a:lnSpc>
                <a:spcPct val="100000"/>
              </a:lnSpc>
            </a:pPr>
            <a:r>
              <a:rPr lang="en-US" altLang="en-US" smtClean="0"/>
              <a:t>Generic exceptions should come later. </a:t>
            </a:r>
          </a:p>
          <a:p>
            <a:pPr lvl="1" indent="-285750" algn="just">
              <a:lnSpc>
                <a:spcPct val="100000"/>
              </a:lnSpc>
            </a:pPr>
            <a:r>
              <a:rPr lang="en-US" altLang="en-US" smtClean="0"/>
              <a:t>Compiler forces this ordering</a:t>
            </a:r>
          </a:p>
          <a:p>
            <a:pPr algn="just">
              <a:lnSpc>
                <a:spcPct val="100000"/>
              </a:lnSpc>
            </a:pPr>
            <a:endParaRPr lang="en-US" altLang="en-US" smtClean="0"/>
          </a:p>
          <a:p>
            <a:pPr algn="just">
              <a:lnSpc>
                <a:spcPct val="100000"/>
              </a:lnSpc>
            </a:pPr>
            <a:r>
              <a:rPr lang="en-US" altLang="en-US" smtClean="0"/>
              <a:t>Exceptions are polymorphic.</a:t>
            </a:r>
          </a:p>
          <a:p>
            <a:pPr lvl="1" indent="-285750" algn="just">
              <a:lnSpc>
                <a:spcPct val="100000"/>
              </a:lnSpc>
            </a:pPr>
            <a:r>
              <a:rPr lang="en-US" altLang="en-US" smtClean="0"/>
              <a:t>Super class exception can catch all subclass exceptions.</a:t>
            </a:r>
          </a:p>
        </p:txBody>
      </p:sp>
      <p:sp>
        <p:nvSpPr>
          <p:cNvPr id="93188" name="Content Placeholder 4"/>
          <p:cNvSpPr>
            <a:spLocks noGrp="1"/>
          </p:cNvSpPr>
          <p:nvPr>
            <p:ph sz="half" idx="2"/>
          </p:nvPr>
        </p:nvSpPr>
        <p:spPr/>
        <p:txBody>
          <a:bodyPr/>
          <a:lstStyle/>
          <a:p>
            <a:endParaRPr lang="en-US" altLang="en-US" smtClean="0"/>
          </a:p>
        </p:txBody>
      </p:sp>
      <p:pic>
        <p:nvPicPr>
          <p:cNvPr id="93189" name="Picture 6" descr="SNAGHTML15817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6324" y="1600200"/>
            <a:ext cx="6132503"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322236"/>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r>
              <a:rPr altLang="en-US" sz="2800">
                <a:latin typeface="Georgia" pitchFamily="18" charset="0"/>
              </a:rPr>
              <a:t>Exercise</a:t>
            </a:r>
          </a:p>
        </p:txBody>
      </p:sp>
      <p:sp>
        <p:nvSpPr>
          <p:cNvPr id="59395" name="Rectangle 3"/>
          <p:cNvSpPr>
            <a:spLocks noGrp="1" noChangeArrowheads="1"/>
          </p:cNvSpPr>
          <p:nvPr>
            <p:ph sz="half" idx="1"/>
          </p:nvPr>
        </p:nvSpPr>
        <p:spPr>
          <a:xfrm>
            <a:off x="594629" y="1282700"/>
            <a:ext cx="5499783" cy="4648200"/>
          </a:xfrm>
        </p:spPr>
        <p:txBody>
          <a:bodyPr/>
          <a:lstStyle/>
          <a:p>
            <a:pPr algn="just">
              <a:lnSpc>
                <a:spcPct val="100000"/>
              </a:lnSpc>
              <a:spcAft>
                <a:spcPct val="0"/>
              </a:spcAft>
              <a:buFont typeface="Wingdings" panose="05000000000000000000" pitchFamily="2" charset="2"/>
              <a:buChar char="Ø"/>
              <a:defRPr/>
            </a:pPr>
            <a:r>
              <a:rPr>
                <a:solidFill>
                  <a:srgbClr val="404040"/>
                </a:solidFill>
                <a:latin typeface="Georgia" panose="02040502050405020303" pitchFamily="18" charset="0"/>
              </a:rPr>
              <a:t>Write a program to calculate the square root of a number. It takes an integer as input and then check whether input is negative or not. </a:t>
            </a:r>
          </a:p>
          <a:p>
            <a:pPr algn="just">
              <a:lnSpc>
                <a:spcPct val="100000"/>
              </a:lnSpc>
              <a:spcAft>
                <a:spcPct val="0"/>
              </a:spcAft>
              <a:buFont typeface="Wingdings" panose="05000000000000000000" pitchFamily="2" charset="2"/>
              <a:buChar char="Ø"/>
              <a:defRPr/>
            </a:pPr>
            <a:endParaRPr>
              <a:solidFill>
                <a:srgbClr val="404040"/>
              </a:solidFill>
              <a:latin typeface="Georgia" panose="02040502050405020303" pitchFamily="18" charset="0"/>
            </a:endParaRPr>
          </a:p>
          <a:p>
            <a:pPr algn="just">
              <a:lnSpc>
                <a:spcPct val="100000"/>
              </a:lnSpc>
              <a:spcAft>
                <a:spcPct val="0"/>
              </a:spcAft>
              <a:buFont typeface="Wingdings" panose="05000000000000000000" pitchFamily="2" charset="2"/>
              <a:buChar char="Ø"/>
              <a:defRPr/>
            </a:pPr>
            <a:r>
              <a:rPr>
                <a:solidFill>
                  <a:srgbClr val="404040"/>
                </a:solidFill>
                <a:latin typeface="Georgia" panose="02040502050405020303" pitchFamily="18" charset="0"/>
              </a:rPr>
              <a:t>	If negative, the method throw </a:t>
            </a:r>
            <a:r>
              <a:rPr err="1">
                <a:solidFill>
                  <a:srgbClr val="404040"/>
                </a:solidFill>
                <a:latin typeface="Georgia" panose="02040502050405020303" pitchFamily="18" charset="0"/>
              </a:rPr>
              <a:t>ArithmeticException</a:t>
            </a:r>
            <a:r>
              <a:rPr>
                <a:solidFill>
                  <a:srgbClr val="404040"/>
                </a:solidFill>
                <a:latin typeface="Georgia" panose="02040502050405020303" pitchFamily="18" charset="0"/>
              </a:rPr>
              <a:t> with message that “Square root of negative number is not supported.” Call this method from main and handle the exception.</a:t>
            </a:r>
          </a:p>
          <a:p>
            <a:pPr algn="just">
              <a:lnSpc>
                <a:spcPct val="100000"/>
              </a:lnSpc>
              <a:spcAft>
                <a:spcPct val="0"/>
              </a:spcAft>
              <a:buFont typeface="Wingdings" panose="05000000000000000000" pitchFamily="2" charset="2"/>
              <a:buChar char="Ø"/>
              <a:defRPr/>
            </a:pPr>
            <a:endParaRPr>
              <a:solidFill>
                <a:srgbClr val="404040"/>
              </a:solidFill>
              <a:latin typeface="Georgia" panose="02040502050405020303" pitchFamily="18" charset="0"/>
            </a:endParaRPr>
          </a:p>
          <a:p>
            <a:pPr algn="just">
              <a:lnSpc>
                <a:spcPct val="100000"/>
              </a:lnSpc>
              <a:spcAft>
                <a:spcPct val="0"/>
              </a:spcAft>
              <a:buFont typeface="Wingdings" panose="05000000000000000000" pitchFamily="2" charset="2"/>
              <a:buChar char="Ø"/>
              <a:defRPr/>
            </a:pPr>
            <a:r>
              <a:rPr>
                <a:solidFill>
                  <a:srgbClr val="404040"/>
                </a:solidFill>
                <a:latin typeface="Georgia" panose="02040502050405020303" pitchFamily="18" charset="0"/>
              </a:rPr>
              <a:t>Demonstrate “</a:t>
            </a:r>
            <a:r>
              <a:rPr err="1">
                <a:solidFill>
                  <a:srgbClr val="404040"/>
                </a:solidFill>
                <a:latin typeface="Georgia" panose="02040502050405020303" pitchFamily="18" charset="0"/>
              </a:rPr>
              <a:t>SquareRootTest</a:t>
            </a:r>
            <a:r>
              <a:rPr>
                <a:solidFill>
                  <a:srgbClr val="404040"/>
                </a:solidFill>
                <a:latin typeface="Georgia" panose="02040502050405020303" pitchFamily="18" charset="0"/>
              </a:rPr>
              <a:t>” class. </a:t>
            </a:r>
          </a:p>
          <a:p>
            <a:pPr algn="just">
              <a:buFont typeface="Wingdings" pitchFamily="2" charset="2"/>
              <a:buNone/>
              <a:defRPr/>
            </a:pPr>
            <a:endParaRPr/>
          </a:p>
          <a:p>
            <a:pPr algn="just">
              <a:buFont typeface="Wingdings" pitchFamily="2" charset="2"/>
              <a:buNone/>
              <a:defRPr/>
            </a:pPr>
            <a:endParaRPr/>
          </a:p>
          <a:p>
            <a:pPr algn="just">
              <a:buFont typeface="Wingdings" pitchFamily="2" charset="2"/>
              <a:buNone/>
              <a:defRPr/>
            </a:pPr>
            <a:endParaRPr/>
          </a:p>
        </p:txBody>
      </p:sp>
      <p:pic>
        <p:nvPicPr>
          <p:cNvPr id="94212" name="Picture 4" descr="square_root_speedlim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2280" y="1447800"/>
            <a:ext cx="472317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0907686"/>
      </p:ext>
    </p:extLst>
  </p:cSld>
  <p:clrMapOvr>
    <a:masterClrMapping/>
  </p:clrMapOvr>
  <p:transition>
    <p:fade thruBlk="1"/>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a:xfrm>
            <a:off x="600978" y="565150"/>
            <a:ext cx="10978407" cy="501650"/>
          </a:xfrm>
        </p:spPr>
        <p:txBody>
          <a:bodyPr/>
          <a:lstStyle/>
          <a:p>
            <a:r>
              <a:rPr lang="en-US" altLang="en-US" smtClean="0"/>
              <a:t>finally</a:t>
            </a:r>
          </a:p>
        </p:txBody>
      </p:sp>
      <p:sp>
        <p:nvSpPr>
          <p:cNvPr id="95235" name="Text Placeholder 2"/>
          <p:cNvSpPr>
            <a:spLocks noGrp="1"/>
          </p:cNvSpPr>
          <p:nvPr>
            <p:ph type="body" sz="half" idx="1"/>
          </p:nvPr>
        </p:nvSpPr>
        <p:spPr/>
        <p:txBody>
          <a:bodyPr/>
          <a:lstStyle/>
          <a:p>
            <a:pPr algn="just">
              <a:lnSpc>
                <a:spcPct val="100000"/>
              </a:lnSpc>
            </a:pPr>
            <a:r>
              <a:rPr lang="en-US" altLang="en-US" smtClean="0"/>
              <a:t>finally block always executed whether exception occurred or not.</a:t>
            </a:r>
          </a:p>
          <a:p>
            <a:pPr algn="just">
              <a:lnSpc>
                <a:spcPct val="100000"/>
              </a:lnSpc>
            </a:pPr>
            <a:endParaRPr lang="en-US" altLang="en-US" smtClean="0"/>
          </a:p>
          <a:p>
            <a:pPr algn="just">
              <a:lnSpc>
                <a:spcPct val="100000"/>
              </a:lnSpc>
            </a:pPr>
            <a:r>
              <a:rPr lang="en-US" altLang="en-US" smtClean="0"/>
              <a:t>Scarce and costly resources </a:t>
            </a:r>
          </a:p>
          <a:p>
            <a:pPr lvl="1" indent="-285750" algn="just">
              <a:lnSpc>
                <a:spcPct val="100000"/>
              </a:lnSpc>
            </a:pPr>
            <a:r>
              <a:rPr lang="en-US" altLang="en-US" smtClean="0"/>
              <a:t>Data base connection, File opening  operation etc. should always be closed or released even if application throws exception.</a:t>
            </a:r>
          </a:p>
          <a:p>
            <a:pPr lvl="1" indent="-285750" algn="just">
              <a:lnSpc>
                <a:spcPct val="100000"/>
              </a:lnSpc>
            </a:pPr>
            <a:endParaRPr lang="en-US" altLang="en-US" sz="1800" smtClean="0"/>
          </a:p>
          <a:p>
            <a:pPr algn="just">
              <a:lnSpc>
                <a:spcPct val="100000"/>
              </a:lnSpc>
            </a:pPr>
            <a:r>
              <a:rPr lang="en-US" altLang="en-US" smtClean="0"/>
              <a:t>Method call fails</a:t>
            </a:r>
          </a:p>
          <a:p>
            <a:pPr lvl="1" indent="-285750" algn="just">
              <a:lnSpc>
                <a:spcPct val="100000"/>
              </a:lnSpc>
            </a:pPr>
            <a:r>
              <a:rPr lang="en-US" altLang="en-US" smtClean="0"/>
              <a:t>Exception is caught</a:t>
            </a:r>
          </a:p>
          <a:p>
            <a:pPr lvl="1" indent="-285750" algn="just">
              <a:lnSpc>
                <a:spcPct val="100000"/>
              </a:lnSpc>
            </a:pPr>
            <a:r>
              <a:rPr lang="en-US" altLang="en-US" smtClean="0"/>
              <a:t>Finally block is executed.</a:t>
            </a:r>
          </a:p>
          <a:p>
            <a:pPr algn="just">
              <a:lnSpc>
                <a:spcPct val="100000"/>
              </a:lnSpc>
            </a:pPr>
            <a:endParaRPr lang="en-US" altLang="en-US" smtClean="0"/>
          </a:p>
          <a:p>
            <a:pPr algn="just">
              <a:lnSpc>
                <a:spcPct val="100000"/>
              </a:lnSpc>
            </a:pPr>
            <a:r>
              <a:rPr lang="en-US" altLang="en-US" smtClean="0"/>
              <a:t>Method call succeeds</a:t>
            </a:r>
          </a:p>
          <a:p>
            <a:pPr lvl="1" indent="-285750" algn="just">
              <a:lnSpc>
                <a:spcPct val="100000"/>
              </a:lnSpc>
            </a:pPr>
            <a:r>
              <a:rPr lang="en-US" altLang="en-US" smtClean="0"/>
              <a:t>Finally block is executed.</a:t>
            </a:r>
          </a:p>
        </p:txBody>
      </p:sp>
      <p:sp>
        <p:nvSpPr>
          <p:cNvPr id="95236" name="Content Placeholder 4"/>
          <p:cNvSpPr>
            <a:spLocks noGrp="1"/>
          </p:cNvSpPr>
          <p:nvPr>
            <p:ph sz="half" idx="2"/>
          </p:nvPr>
        </p:nvSpPr>
        <p:spPr/>
        <p:txBody>
          <a:bodyPr/>
          <a:lstStyle/>
          <a:p>
            <a:endParaRPr lang="en-US" altLang="en-US" smtClean="0"/>
          </a:p>
        </p:txBody>
      </p:sp>
      <p:pic>
        <p:nvPicPr>
          <p:cNvPr id="9523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3" y="838200"/>
            <a:ext cx="5688118"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8073783"/>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altLang="en-US" sz="2800">
                <a:latin typeface="Georgia" pitchFamily="18" charset="0"/>
              </a:rPr>
              <a:t>Exercise</a:t>
            </a:r>
          </a:p>
        </p:txBody>
      </p:sp>
      <p:sp>
        <p:nvSpPr>
          <p:cNvPr id="61443" name="Rectangle 3"/>
          <p:cNvSpPr>
            <a:spLocks noGrp="1" noChangeArrowheads="1"/>
          </p:cNvSpPr>
          <p:nvPr>
            <p:ph sz="half" idx="1"/>
          </p:nvPr>
        </p:nvSpPr>
        <p:spPr/>
        <p:txBody>
          <a:bodyPr/>
          <a:lstStyle/>
          <a:p>
            <a:pPr algn="just">
              <a:lnSpc>
                <a:spcPct val="100000"/>
              </a:lnSpc>
              <a:spcAft>
                <a:spcPct val="0"/>
              </a:spcAft>
              <a:buFont typeface="Wingdings" panose="05000000000000000000" pitchFamily="2" charset="2"/>
              <a:buChar char="Ø"/>
              <a:defRPr/>
            </a:pPr>
            <a:r>
              <a:rPr>
                <a:solidFill>
                  <a:srgbClr val="404040"/>
                </a:solidFill>
                <a:latin typeface="Georgia" panose="02040502050405020303" pitchFamily="18" charset="0"/>
              </a:rPr>
              <a:t>Write a program to bake a pizza in oven.  The bake method throws the exception if it is not able to bake the pizza appropriately in less than 5 minutes.  </a:t>
            </a:r>
          </a:p>
          <a:p>
            <a:pPr marL="0" indent="0" algn="just">
              <a:lnSpc>
                <a:spcPct val="100000"/>
              </a:lnSpc>
              <a:spcAft>
                <a:spcPct val="0"/>
              </a:spcAft>
              <a:buFont typeface="Arial" pitchFamily="34" charset="0"/>
              <a:buNone/>
              <a:defRPr/>
            </a:pPr>
            <a:endParaRPr>
              <a:solidFill>
                <a:srgbClr val="404040"/>
              </a:solidFill>
              <a:latin typeface="Georgia" panose="02040502050405020303" pitchFamily="18" charset="0"/>
            </a:endParaRPr>
          </a:p>
          <a:p>
            <a:pPr marL="231775" lvl="1" indent="0" algn="just">
              <a:lnSpc>
                <a:spcPct val="100000"/>
              </a:lnSpc>
              <a:spcAft>
                <a:spcPct val="0"/>
              </a:spcAft>
              <a:buFont typeface="Courier New" pitchFamily="49" charset="0"/>
              <a:buNone/>
              <a:defRPr/>
            </a:pPr>
            <a:r>
              <a:rPr sz="1600">
                <a:solidFill>
                  <a:srgbClr val="404040"/>
                </a:solidFill>
                <a:latin typeface="Georgia" panose="02040502050405020303" pitchFamily="18" charset="0"/>
              </a:rPr>
              <a:t>The oven needs to be turned off irrespective of whether the pizza is baked completely or the method threw an exception. </a:t>
            </a:r>
          </a:p>
          <a:p>
            <a:pPr algn="just">
              <a:lnSpc>
                <a:spcPct val="100000"/>
              </a:lnSpc>
              <a:spcAft>
                <a:spcPct val="0"/>
              </a:spcAft>
              <a:buFont typeface="Wingdings" panose="05000000000000000000" pitchFamily="2" charset="2"/>
              <a:buChar char="Ø"/>
              <a:defRPr/>
            </a:pPr>
            <a:endParaRPr>
              <a:solidFill>
                <a:srgbClr val="404040"/>
              </a:solidFill>
              <a:latin typeface="Georgia" panose="02040502050405020303" pitchFamily="18" charset="0"/>
            </a:endParaRPr>
          </a:p>
          <a:p>
            <a:pPr algn="just">
              <a:lnSpc>
                <a:spcPct val="100000"/>
              </a:lnSpc>
              <a:spcAft>
                <a:spcPct val="0"/>
              </a:spcAft>
              <a:buFont typeface="Wingdings" panose="05000000000000000000" pitchFamily="2" charset="2"/>
              <a:buChar char="Ø"/>
              <a:defRPr/>
            </a:pPr>
            <a:r>
              <a:rPr>
                <a:solidFill>
                  <a:srgbClr val="404040"/>
                </a:solidFill>
                <a:latin typeface="Georgia" panose="02040502050405020303" pitchFamily="18" charset="0"/>
              </a:rPr>
              <a:t>Demonstrate “</a:t>
            </a:r>
            <a:r>
              <a:rPr err="1">
                <a:solidFill>
                  <a:srgbClr val="404040"/>
                </a:solidFill>
                <a:latin typeface="Georgia" panose="02040502050405020303" pitchFamily="18" charset="0"/>
              </a:rPr>
              <a:t>BakePizzaTest</a:t>
            </a:r>
            <a:r>
              <a:rPr>
                <a:solidFill>
                  <a:srgbClr val="404040"/>
                </a:solidFill>
                <a:latin typeface="Georgia" panose="02040502050405020303" pitchFamily="18" charset="0"/>
              </a:rPr>
              <a:t>” class.  </a:t>
            </a:r>
          </a:p>
          <a:p>
            <a:pPr>
              <a:buFont typeface="Wingdings" pitchFamily="2" charset="2"/>
              <a:buNone/>
              <a:defRPr/>
            </a:pPr>
            <a:endParaRPr/>
          </a:p>
        </p:txBody>
      </p:sp>
      <p:pic>
        <p:nvPicPr>
          <p:cNvPr id="96260" name="Picture 6" descr="pizz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5427" y="1828800"/>
            <a:ext cx="5078677"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8373378"/>
      </p:ext>
    </p:extLst>
  </p:cSld>
  <p:clrMapOvr>
    <a:masterClrMapping/>
  </p:clrMapOvr>
  <p:transition>
    <p:fade thruBlk="1"/>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altLang="en-US" sz="2800"/>
              <a:t>Exception Types</a:t>
            </a:r>
          </a:p>
        </p:txBody>
      </p:sp>
      <p:sp>
        <p:nvSpPr>
          <p:cNvPr id="97283" name="Text Placeholder 2"/>
          <p:cNvSpPr>
            <a:spLocks noGrp="1"/>
          </p:cNvSpPr>
          <p:nvPr>
            <p:ph sz="half" idx="1"/>
          </p:nvPr>
        </p:nvSpPr>
        <p:spPr/>
        <p:txBody>
          <a:bodyPr/>
          <a:lstStyle/>
          <a:p>
            <a:pPr algn="just">
              <a:lnSpc>
                <a:spcPct val="100000"/>
              </a:lnSpc>
              <a:spcAft>
                <a:spcPct val="0"/>
              </a:spcAft>
              <a:buFont typeface="Wingdings" pitchFamily="2" charset="2"/>
              <a:buChar char="Ø"/>
            </a:pPr>
            <a:r>
              <a:rPr altLang="en-US">
                <a:solidFill>
                  <a:srgbClr val="404040"/>
                </a:solidFill>
                <a:latin typeface="Georgia" pitchFamily="18" charset="0"/>
              </a:rPr>
              <a:t>There are two types of exceptions</a:t>
            </a:r>
          </a:p>
          <a:p>
            <a:pPr lvl="1" indent="-285750" algn="just">
              <a:lnSpc>
                <a:spcPct val="100000"/>
              </a:lnSpc>
              <a:spcAft>
                <a:spcPct val="0"/>
              </a:spcAft>
              <a:buFont typeface="Wingdings" pitchFamily="2" charset="2"/>
              <a:buChar char="ü"/>
            </a:pPr>
            <a:r>
              <a:rPr altLang="en-US" sz="1600">
                <a:solidFill>
                  <a:srgbClr val="404040"/>
                </a:solidFill>
                <a:latin typeface="Georgia" pitchFamily="18" charset="0"/>
              </a:rPr>
              <a:t>Checked</a:t>
            </a:r>
          </a:p>
          <a:p>
            <a:pPr lvl="1" indent="-285750" algn="just">
              <a:lnSpc>
                <a:spcPct val="100000"/>
              </a:lnSpc>
              <a:spcAft>
                <a:spcPct val="0"/>
              </a:spcAft>
              <a:buFont typeface="Wingdings" pitchFamily="2" charset="2"/>
              <a:buChar char="ü"/>
            </a:pPr>
            <a:r>
              <a:rPr altLang="en-US" sz="1600">
                <a:solidFill>
                  <a:srgbClr val="404040"/>
                </a:solidFill>
                <a:latin typeface="Georgia" pitchFamily="18" charset="0"/>
              </a:rPr>
              <a:t>Unchecked</a:t>
            </a:r>
          </a:p>
          <a:p>
            <a:pPr algn="just">
              <a:lnSpc>
                <a:spcPct val="100000"/>
              </a:lnSpc>
              <a:spcAft>
                <a:spcPct val="0"/>
              </a:spcAft>
              <a:buFont typeface="Wingdings" pitchFamily="2" charset="2"/>
              <a:buChar char="Ø"/>
            </a:pPr>
            <a:endParaRPr altLang="en-US">
              <a:solidFill>
                <a:srgbClr val="404040"/>
              </a:solidFill>
              <a:latin typeface="Georgia" pitchFamily="18" charset="0"/>
            </a:endParaRPr>
          </a:p>
          <a:p>
            <a:pPr algn="just">
              <a:lnSpc>
                <a:spcPct val="100000"/>
              </a:lnSpc>
              <a:spcAft>
                <a:spcPct val="0"/>
              </a:spcAft>
              <a:buFont typeface="Wingdings" pitchFamily="2" charset="2"/>
              <a:buChar char="Ø"/>
            </a:pPr>
            <a:r>
              <a:rPr altLang="en-US">
                <a:solidFill>
                  <a:srgbClr val="404040"/>
                </a:solidFill>
                <a:latin typeface="Georgia" pitchFamily="18" charset="0"/>
              </a:rPr>
              <a:t>See adjoining diagram for exceptions falling in checked and unchecked categories.</a:t>
            </a:r>
          </a:p>
          <a:p>
            <a:pPr algn="just">
              <a:lnSpc>
                <a:spcPct val="100000"/>
              </a:lnSpc>
              <a:spcAft>
                <a:spcPct val="0"/>
              </a:spcAft>
              <a:buFont typeface="Wingdings" pitchFamily="2" charset="2"/>
              <a:buChar char="Ø"/>
            </a:pPr>
            <a:endParaRPr altLang="en-US">
              <a:solidFill>
                <a:srgbClr val="404040"/>
              </a:solidFill>
              <a:latin typeface="Georgia" pitchFamily="18" charset="0"/>
            </a:endParaRPr>
          </a:p>
          <a:p>
            <a:pPr algn="just">
              <a:lnSpc>
                <a:spcPct val="100000"/>
              </a:lnSpc>
              <a:spcAft>
                <a:spcPct val="0"/>
              </a:spcAft>
              <a:buFont typeface="Wingdings" pitchFamily="2" charset="2"/>
              <a:buChar char="Ø"/>
            </a:pPr>
            <a:r>
              <a:rPr altLang="en-US">
                <a:solidFill>
                  <a:srgbClr val="404040"/>
                </a:solidFill>
                <a:latin typeface="Georgia" pitchFamily="18" charset="0"/>
              </a:rPr>
              <a:t>The compiler forces you to either catch checked exceptions or throw them to the calling method. For ex. IOExce</a:t>
            </a:r>
            <a:r>
              <a:rPr altLang="en-US" sz="1800">
                <a:solidFill>
                  <a:srgbClr val="404040"/>
                </a:solidFill>
              </a:rPr>
              <a:t>ption.</a:t>
            </a:r>
          </a:p>
          <a:p>
            <a:pPr algn="just">
              <a:spcAft>
                <a:spcPct val="0"/>
              </a:spcAft>
              <a:buFont typeface="Arial" charset="0"/>
              <a:buChar char="•"/>
            </a:pPr>
            <a:endParaRPr altLang="en-US">
              <a:solidFill>
                <a:schemeClr val="tx1"/>
              </a:solidFill>
            </a:endParaRPr>
          </a:p>
        </p:txBody>
      </p:sp>
      <p:pic>
        <p:nvPicPr>
          <p:cNvPr id="97284" name="Picture 4" descr="Check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2" y="1828802"/>
            <a:ext cx="5789692"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1339059"/>
      </p:ext>
    </p:extLst>
  </p:cSld>
  <p:clrMapOvr>
    <a:masterClrMapping/>
  </p:clrMapOvr>
  <p:transition>
    <p:fade thruBlk="1"/>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lang="en-US" altLang="en-US" smtClean="0"/>
              <a:t>Exceptions Types (Contd..)</a:t>
            </a:r>
          </a:p>
        </p:txBody>
      </p:sp>
      <p:sp>
        <p:nvSpPr>
          <p:cNvPr id="98307" name="Text Placeholder 2"/>
          <p:cNvSpPr>
            <a:spLocks noGrp="1"/>
          </p:cNvSpPr>
          <p:nvPr>
            <p:ph type="body" sz="half" idx="1"/>
          </p:nvPr>
        </p:nvSpPr>
        <p:spPr/>
        <p:txBody>
          <a:bodyPr/>
          <a:lstStyle/>
          <a:p>
            <a:pPr algn="just">
              <a:lnSpc>
                <a:spcPct val="100000"/>
              </a:lnSpc>
            </a:pPr>
            <a:r>
              <a:rPr lang="en-US" altLang="en-US" smtClean="0"/>
              <a:t>Unchecked exceptions are due to programming bugs (for ex. index out of bound exception). </a:t>
            </a:r>
          </a:p>
          <a:p>
            <a:pPr algn="just">
              <a:lnSpc>
                <a:spcPct val="100000"/>
              </a:lnSpc>
            </a:pPr>
            <a:endParaRPr lang="en-US" altLang="en-US" smtClean="0"/>
          </a:p>
          <a:p>
            <a:pPr algn="just">
              <a:lnSpc>
                <a:spcPct val="100000"/>
              </a:lnSpc>
            </a:pPr>
            <a:r>
              <a:rPr lang="en-US" altLang="en-US" smtClean="0"/>
              <a:t>The compiler expects you to handle this in the code so it does not force you to catch unchecked exceptions.</a:t>
            </a:r>
          </a:p>
          <a:p>
            <a:pPr lvl="1" indent="-285750"/>
            <a:endParaRPr lang="en-US" altLang="en-US" smtClean="0">
              <a:solidFill>
                <a:schemeClr val="tx1"/>
              </a:solidFill>
            </a:endParaRPr>
          </a:p>
          <a:p>
            <a:endParaRPr lang="en-US" altLang="en-US" sz="1600" smtClean="0">
              <a:solidFill>
                <a:schemeClr val="tx1"/>
              </a:solidFill>
            </a:endParaRPr>
          </a:p>
        </p:txBody>
      </p:sp>
      <p:pic>
        <p:nvPicPr>
          <p:cNvPr id="98308" name="Picture 4" descr="ExceptionHierarc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2280" y="1447800"/>
            <a:ext cx="5180251"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0052971"/>
      </p:ext>
    </p:extLst>
  </p:cSld>
  <p:clrMapOvr>
    <a:masterClrMapping/>
  </p:clrMapOvr>
  <p:transition spd="med">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r>
              <a:rPr lang="en-US" altLang="en-US" dirty="0" smtClean="0"/>
              <a:t>Interface static methods (Java 8 and onwards)</a:t>
            </a:r>
          </a:p>
        </p:txBody>
      </p:sp>
      <p:sp>
        <p:nvSpPr>
          <p:cNvPr id="3" name="Content Placeholder 2"/>
          <p:cNvSpPr>
            <a:spLocks noGrp="1"/>
          </p:cNvSpPr>
          <p:nvPr>
            <p:ph sz="quarter" idx="10"/>
          </p:nvPr>
        </p:nvSpPr>
        <p:spPr/>
        <p:txBody>
          <a:bodyPr/>
          <a:lstStyle/>
          <a:p>
            <a:pPr>
              <a:defRPr/>
            </a:pPr>
            <a:r>
              <a:rPr lang="en-US" dirty="0" smtClean="0"/>
              <a:t>Java interfaces can have static methods (prior to java 8)</a:t>
            </a:r>
          </a:p>
          <a:p>
            <a:pPr>
              <a:defRPr/>
            </a:pPr>
            <a:endParaRPr lang="en-US" dirty="0"/>
          </a:p>
          <a:p>
            <a:pPr>
              <a:defRPr/>
            </a:pPr>
            <a:r>
              <a:rPr lang="en-US" dirty="0" smtClean="0"/>
              <a:t>Interface static methods can’t be override</a:t>
            </a:r>
          </a:p>
          <a:p>
            <a:pPr>
              <a:defRPr/>
            </a:pPr>
            <a:endParaRPr lang="en-US" dirty="0"/>
          </a:p>
          <a:p>
            <a:pPr>
              <a:defRPr/>
            </a:pPr>
            <a:r>
              <a:rPr lang="en-US" dirty="0" smtClean="0"/>
              <a:t>Like interface default methods, the body of static interface method must be provided with in the interface only while method’s declaration.</a:t>
            </a:r>
          </a:p>
          <a:p>
            <a:pPr>
              <a:defRPr/>
            </a:pPr>
            <a:endParaRPr lang="en-US" dirty="0"/>
          </a:p>
          <a:p>
            <a:pPr>
              <a:defRPr/>
            </a:pPr>
            <a:r>
              <a:rPr lang="en-US" dirty="0"/>
              <a:t>J</a:t>
            </a:r>
            <a:r>
              <a:rPr lang="en-US" dirty="0" smtClean="0"/>
              <a:t>ava </a:t>
            </a:r>
            <a:r>
              <a:rPr lang="en-US" dirty="0"/>
              <a:t>interface static methods are good for providing utility </a:t>
            </a:r>
            <a:r>
              <a:rPr lang="en-US" dirty="0" smtClean="0"/>
              <a:t>methods.</a:t>
            </a:r>
          </a:p>
          <a:p>
            <a:pPr>
              <a:defRPr/>
            </a:pPr>
            <a:endParaRPr lang="en-US" dirty="0"/>
          </a:p>
          <a:p>
            <a:pPr>
              <a:defRPr/>
            </a:pPr>
            <a:r>
              <a:rPr lang="en-US" dirty="0" smtClean="0"/>
              <a:t>Example-</a:t>
            </a:r>
          </a:p>
          <a:p>
            <a:pPr>
              <a:defRPr/>
            </a:pPr>
            <a:endParaRPr lang="en-US" dirty="0"/>
          </a:p>
          <a:p>
            <a:pPr>
              <a:defRPr/>
            </a:pPr>
            <a:endParaRPr lang="en-US" dirty="0" smtClean="0"/>
          </a:p>
          <a:p>
            <a:pPr>
              <a:defRPr/>
            </a:pPr>
            <a:endParaRPr lang="en-US" dirty="0"/>
          </a:p>
          <a:p>
            <a:pPr marL="0" indent="0">
              <a:buFont typeface="Wingdings" panose="05000000000000000000" pitchFamily="2" charset="2"/>
              <a:buNone/>
              <a:defRPr/>
            </a:pPr>
            <a:endParaRPr lang="en-US" dirty="0"/>
          </a:p>
        </p:txBody>
      </p:sp>
      <p:pic>
        <p:nvPicPr>
          <p:cNvPr id="163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6193" y="4005943"/>
            <a:ext cx="7021271" cy="1280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7069491"/>
      </p:ext>
    </p:extLst>
  </p:cSld>
  <p:clrMapOvr>
    <a:masterClrMapping/>
  </p:clrMapOvr>
  <p:transition>
    <p:fade thruBlk="1"/>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altLang="en-US" sz="2800">
                <a:latin typeface="Georgia" pitchFamily="18" charset="0"/>
              </a:rPr>
              <a:t>Exercise</a:t>
            </a:r>
          </a:p>
        </p:txBody>
      </p:sp>
      <p:sp>
        <p:nvSpPr>
          <p:cNvPr id="64515" name="Rectangle 3"/>
          <p:cNvSpPr>
            <a:spLocks noGrp="1" noChangeArrowheads="1"/>
          </p:cNvSpPr>
          <p:nvPr>
            <p:ph sz="half" idx="1"/>
          </p:nvPr>
        </p:nvSpPr>
        <p:spPr>
          <a:xfrm>
            <a:off x="594629" y="1282700"/>
            <a:ext cx="5499783" cy="4648200"/>
          </a:xfrm>
        </p:spPr>
        <p:txBody>
          <a:bodyPr/>
          <a:lstStyle/>
          <a:p>
            <a:pPr algn="just">
              <a:lnSpc>
                <a:spcPct val="100000"/>
              </a:lnSpc>
              <a:spcAft>
                <a:spcPct val="0"/>
              </a:spcAft>
              <a:buFont typeface="Wingdings" panose="05000000000000000000" pitchFamily="2" charset="2"/>
              <a:buChar char="Ø"/>
              <a:defRPr/>
            </a:pPr>
            <a:r>
              <a:rPr>
                <a:solidFill>
                  <a:srgbClr val="404040"/>
                </a:solidFill>
                <a:latin typeface="Georgia" panose="02040502050405020303" pitchFamily="18" charset="0"/>
              </a:rPr>
              <a:t>Define an object reference and initialize it to null. Try to call a method through this reference. The system should throw NullPointerException but the compiler does not force you to catch this exception.  Why?</a:t>
            </a:r>
          </a:p>
          <a:p>
            <a:pPr algn="just">
              <a:lnSpc>
                <a:spcPct val="100000"/>
              </a:lnSpc>
              <a:spcAft>
                <a:spcPct val="0"/>
              </a:spcAft>
              <a:buFont typeface="Wingdings" panose="05000000000000000000" pitchFamily="2" charset="2"/>
              <a:buChar char="Ø"/>
              <a:defRPr/>
            </a:pPr>
            <a:endParaRPr>
              <a:solidFill>
                <a:srgbClr val="404040"/>
              </a:solidFill>
              <a:latin typeface="Georgia" panose="02040502050405020303" pitchFamily="18" charset="0"/>
            </a:endParaRPr>
          </a:p>
          <a:p>
            <a:pPr algn="just">
              <a:lnSpc>
                <a:spcPct val="100000"/>
              </a:lnSpc>
              <a:spcAft>
                <a:spcPct val="0"/>
              </a:spcAft>
              <a:buFont typeface="Wingdings" panose="05000000000000000000" pitchFamily="2" charset="2"/>
              <a:buChar char="Ø"/>
              <a:defRPr/>
            </a:pPr>
            <a:r>
              <a:rPr>
                <a:solidFill>
                  <a:srgbClr val="404040"/>
                </a:solidFill>
                <a:latin typeface="Georgia" panose="02040502050405020303" pitchFamily="18" charset="0"/>
              </a:rPr>
              <a:t>Create a reference of the Object class and call its “wait” method. Is your code compiling? Enclose the code in try-catch block.</a:t>
            </a:r>
          </a:p>
          <a:p>
            <a:pPr algn="just">
              <a:lnSpc>
                <a:spcPct val="100000"/>
              </a:lnSpc>
              <a:spcAft>
                <a:spcPct val="0"/>
              </a:spcAft>
              <a:buFont typeface="Wingdings" panose="05000000000000000000" pitchFamily="2" charset="2"/>
              <a:buChar char="Ø"/>
              <a:defRPr/>
            </a:pPr>
            <a:endParaRPr>
              <a:solidFill>
                <a:srgbClr val="404040"/>
              </a:solidFill>
              <a:latin typeface="Georgia" panose="02040502050405020303" pitchFamily="18" charset="0"/>
            </a:endParaRPr>
          </a:p>
          <a:p>
            <a:pPr algn="just">
              <a:lnSpc>
                <a:spcPct val="100000"/>
              </a:lnSpc>
              <a:spcAft>
                <a:spcPct val="0"/>
              </a:spcAft>
              <a:buFont typeface="Wingdings" panose="05000000000000000000" pitchFamily="2" charset="2"/>
              <a:buChar char="Ø"/>
              <a:defRPr/>
            </a:pPr>
            <a:r>
              <a:rPr>
                <a:solidFill>
                  <a:srgbClr val="404040"/>
                </a:solidFill>
                <a:latin typeface="Georgia" panose="02040502050405020303" pitchFamily="18" charset="0"/>
              </a:rPr>
              <a:t>Demonstrate “</a:t>
            </a:r>
            <a:r>
              <a:rPr err="1">
                <a:solidFill>
                  <a:srgbClr val="404040"/>
                </a:solidFill>
                <a:latin typeface="Georgia" panose="02040502050405020303" pitchFamily="18" charset="0"/>
              </a:rPr>
              <a:t>ExceptionTypeTest</a:t>
            </a:r>
            <a:r>
              <a:rPr>
                <a:solidFill>
                  <a:srgbClr val="404040"/>
                </a:solidFill>
                <a:latin typeface="Georgia" panose="02040502050405020303" pitchFamily="18" charset="0"/>
              </a:rPr>
              <a:t>” class. </a:t>
            </a:r>
          </a:p>
          <a:p>
            <a:pPr algn="just">
              <a:buFont typeface="Wingdings" panose="05000000000000000000" pitchFamily="2" charset="2"/>
              <a:buChar char="Ø"/>
              <a:defRPr/>
            </a:pPr>
            <a:endParaRPr>
              <a:latin typeface="Georgia" panose="02040502050405020303" pitchFamily="18" charset="0"/>
            </a:endParaRPr>
          </a:p>
        </p:txBody>
      </p:sp>
      <p:pic>
        <p:nvPicPr>
          <p:cNvPr id="99332" name="Picture 5" descr="Wai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574" y="1524000"/>
            <a:ext cx="4062942"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1947215"/>
      </p:ext>
    </p:extLst>
  </p:cSld>
  <p:clrMapOvr>
    <a:masterClrMapping/>
  </p:clrMapOvr>
  <p:transition>
    <p:fade thruBlk="1"/>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en-US" smtClean="0"/>
              <a:t>Best Practices</a:t>
            </a:r>
          </a:p>
        </p:txBody>
      </p:sp>
      <p:sp>
        <p:nvSpPr>
          <p:cNvPr id="100355" name="Text Placeholder 2"/>
          <p:cNvSpPr>
            <a:spLocks noGrp="1"/>
          </p:cNvSpPr>
          <p:nvPr>
            <p:ph type="body" sz="half" idx="1"/>
          </p:nvPr>
        </p:nvSpPr>
        <p:spPr/>
        <p:txBody>
          <a:bodyPr/>
          <a:lstStyle/>
          <a:p>
            <a:pPr algn="just">
              <a:lnSpc>
                <a:spcPct val="100000"/>
              </a:lnSpc>
            </a:pPr>
            <a:r>
              <a:rPr lang="en-US" altLang="en-US" smtClean="0"/>
              <a:t>Do not catch all exceptions in a single catch block like below. Catch each exception separately and write handler for each one.  Following is not recommended.</a:t>
            </a:r>
          </a:p>
          <a:p>
            <a:pPr algn="just">
              <a:lnSpc>
                <a:spcPct val="100000"/>
              </a:lnSpc>
              <a:buFont typeface="Wingdings" panose="05000000000000000000" pitchFamily="2" charset="2"/>
              <a:buNone/>
            </a:pPr>
            <a:endParaRPr lang="en-US" altLang="en-US" smtClean="0"/>
          </a:p>
          <a:p>
            <a:pPr algn="just">
              <a:lnSpc>
                <a:spcPct val="100000"/>
              </a:lnSpc>
            </a:pPr>
            <a:endParaRPr lang="en-US" altLang="en-US" smtClean="0"/>
          </a:p>
          <a:p>
            <a:pPr algn="just">
              <a:lnSpc>
                <a:spcPct val="100000"/>
              </a:lnSpc>
            </a:pPr>
            <a:endParaRPr lang="en-US" altLang="en-US" smtClean="0"/>
          </a:p>
          <a:p>
            <a:pPr algn="just">
              <a:lnSpc>
                <a:spcPct val="100000"/>
              </a:lnSpc>
            </a:pPr>
            <a:endParaRPr lang="en-US" altLang="en-US" smtClean="0"/>
          </a:p>
          <a:p>
            <a:pPr algn="just">
              <a:lnSpc>
                <a:spcPct val="100000"/>
              </a:lnSpc>
            </a:pPr>
            <a:endParaRPr lang="en-US" altLang="en-US" smtClean="0"/>
          </a:p>
          <a:p>
            <a:pPr algn="just">
              <a:lnSpc>
                <a:spcPct val="100000"/>
              </a:lnSpc>
            </a:pPr>
            <a:endParaRPr lang="en-US" altLang="en-US" smtClean="0"/>
          </a:p>
          <a:p>
            <a:pPr algn="just">
              <a:lnSpc>
                <a:spcPct val="100000"/>
              </a:lnSpc>
            </a:pPr>
            <a:r>
              <a:rPr lang="en-US" altLang="en-US" smtClean="0"/>
              <a:t>A user friendly message along with the values that can help in debugging should be logged or thrown when an exception occurs</a:t>
            </a:r>
            <a:r>
              <a:rPr lang="en-US" altLang="en-US" sz="1600" smtClean="0"/>
              <a:t>. </a:t>
            </a:r>
            <a:endParaRPr lang="en-US" altLang="en-US" sz="2000" smtClean="0"/>
          </a:p>
        </p:txBody>
      </p:sp>
      <p:sp>
        <p:nvSpPr>
          <p:cNvPr id="100356" name="Content Placeholder 5"/>
          <p:cNvSpPr>
            <a:spLocks noGrp="1"/>
          </p:cNvSpPr>
          <p:nvPr>
            <p:ph sz="half" idx="2"/>
          </p:nvPr>
        </p:nvSpPr>
        <p:spPr/>
        <p:txBody>
          <a:bodyPr/>
          <a:lstStyle/>
          <a:p>
            <a:endParaRPr lang="en-US" altLang="en-US" smtClean="0"/>
          </a:p>
        </p:txBody>
      </p:sp>
      <p:pic>
        <p:nvPicPr>
          <p:cNvPr id="100357" name="Picture 4" descr="best-pract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1721" y="1371600"/>
            <a:ext cx="4435378"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AutoShape 5"/>
          <p:cNvSpPr>
            <a:spLocks noChangeArrowheads="1"/>
          </p:cNvSpPr>
          <p:nvPr/>
        </p:nvSpPr>
        <p:spPr bwMode="auto">
          <a:xfrm>
            <a:off x="972047" y="2452920"/>
            <a:ext cx="4875530" cy="1905000"/>
          </a:xfrm>
          <a:prstGeom prst="roundRect">
            <a:avLst>
              <a:gd name="adj" fmla="val 16667"/>
            </a:avLst>
          </a:prstGeom>
          <a:gradFill rotWithShape="1">
            <a:gsLst>
              <a:gs pos="0">
                <a:srgbClr val="FFFFC9"/>
              </a:gs>
              <a:gs pos="100000">
                <a:srgbClr val="FFFFFF"/>
              </a:gs>
            </a:gsLst>
            <a:lin ang="2700000" scaled="1"/>
          </a:gradFill>
          <a:ln w="3175">
            <a:solidFill>
              <a:srgbClr val="FFDA65"/>
            </a:solidFill>
            <a:round/>
            <a:headEnd/>
            <a:tailEnd/>
          </a:ln>
        </p:spPr>
        <p:txBody>
          <a:bodyPr lIns="91429" tIns="45714" rIns="91429" bIns="45714"/>
          <a:lstStyle>
            <a:lvl1pPr marL="342900" indent="-342900"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435100" indent="-9779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lvl="2" algn="just">
              <a:lnSpc>
                <a:spcPct val="120000"/>
              </a:lnSpc>
              <a:spcBef>
                <a:spcPct val="20000"/>
              </a:spcBef>
              <a:buClr>
                <a:schemeClr val="tx2"/>
              </a:buClr>
              <a:buSzTx/>
              <a:buFont typeface="Wingdings" pitchFamily="2" charset="2"/>
              <a:buNone/>
            </a:pPr>
            <a:r>
              <a:rPr lang="en-US" altLang="en-US" sz="1600" dirty="0">
                <a:solidFill>
                  <a:srgbClr val="4D4D4D"/>
                </a:solidFill>
                <a:latin typeface="Arial" charset="0"/>
              </a:rPr>
              <a:t>try </a:t>
            </a:r>
            <a:r>
              <a:rPr lang="en-US" altLang="en-US" sz="1600" dirty="0" smtClean="0">
                <a:solidFill>
                  <a:srgbClr val="4D4D4D"/>
                </a:solidFill>
                <a:latin typeface="Arial" charset="0"/>
              </a:rPr>
              <a:t>{</a:t>
            </a:r>
            <a:endParaRPr lang="en-US" altLang="en-US" sz="1600" dirty="0">
              <a:solidFill>
                <a:srgbClr val="4D4D4D"/>
              </a:solidFill>
              <a:latin typeface="Arial" charset="0"/>
            </a:endParaRPr>
          </a:p>
          <a:p>
            <a:pPr lvl="2" algn="just">
              <a:lnSpc>
                <a:spcPct val="120000"/>
              </a:lnSpc>
              <a:spcBef>
                <a:spcPct val="20000"/>
              </a:spcBef>
              <a:buClr>
                <a:schemeClr val="tx2"/>
              </a:buClr>
              <a:buSzTx/>
              <a:buFont typeface="Wingdings" pitchFamily="2" charset="2"/>
              <a:buNone/>
            </a:pPr>
            <a:r>
              <a:rPr lang="en-US" altLang="en-US" sz="1600" dirty="0">
                <a:solidFill>
                  <a:srgbClr val="4D4D4D"/>
                </a:solidFill>
                <a:latin typeface="Arial" charset="0"/>
              </a:rPr>
              <a:t>       //your code here</a:t>
            </a:r>
          </a:p>
          <a:p>
            <a:pPr lvl="2" algn="just">
              <a:lnSpc>
                <a:spcPct val="120000"/>
              </a:lnSpc>
              <a:spcBef>
                <a:spcPct val="20000"/>
              </a:spcBef>
              <a:buClr>
                <a:schemeClr val="tx2"/>
              </a:buClr>
              <a:buSzTx/>
              <a:buFont typeface="Wingdings" pitchFamily="2" charset="2"/>
              <a:buNone/>
            </a:pPr>
            <a:r>
              <a:rPr lang="en-US" altLang="en-US" sz="1600" dirty="0">
                <a:solidFill>
                  <a:srgbClr val="4D4D4D"/>
                </a:solidFill>
                <a:latin typeface="Arial" charset="0"/>
              </a:rPr>
              <a:t>   }</a:t>
            </a:r>
          </a:p>
          <a:p>
            <a:pPr lvl="2" algn="just">
              <a:lnSpc>
                <a:spcPct val="120000"/>
              </a:lnSpc>
              <a:spcBef>
                <a:spcPct val="20000"/>
              </a:spcBef>
              <a:buClr>
                <a:schemeClr val="tx2"/>
              </a:buClr>
              <a:buSzTx/>
              <a:buFont typeface="Wingdings" pitchFamily="2" charset="2"/>
              <a:buNone/>
            </a:pPr>
            <a:r>
              <a:rPr lang="en-US" altLang="en-US" sz="1600" dirty="0">
                <a:solidFill>
                  <a:srgbClr val="4D4D4D"/>
                </a:solidFill>
                <a:latin typeface="Arial" charset="0"/>
              </a:rPr>
              <a:t>   catch (Exception e)  {</a:t>
            </a:r>
          </a:p>
          <a:p>
            <a:pPr lvl="2" algn="just">
              <a:lnSpc>
                <a:spcPct val="120000"/>
              </a:lnSpc>
              <a:spcBef>
                <a:spcPct val="20000"/>
              </a:spcBef>
              <a:buClr>
                <a:schemeClr val="tx2"/>
              </a:buClr>
              <a:buSzTx/>
              <a:buFont typeface="Wingdings" pitchFamily="2" charset="2"/>
              <a:buNone/>
            </a:pPr>
            <a:r>
              <a:rPr lang="en-US" altLang="en-US" sz="1600" dirty="0">
                <a:solidFill>
                  <a:srgbClr val="4D4D4D"/>
                </a:solidFill>
                <a:latin typeface="Arial" charset="0"/>
              </a:rPr>
              <a:t>   }</a:t>
            </a:r>
          </a:p>
        </p:txBody>
      </p:sp>
    </p:spTree>
    <p:extLst>
      <p:ext uri="{BB962C8B-B14F-4D97-AF65-F5344CB8AC3E}">
        <p14:creationId xmlns:p14="http://schemas.microsoft.com/office/powerpoint/2010/main" val="1128898372"/>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en-US" smtClean="0"/>
              <a:t>Wait a minute. I have few questions.</a:t>
            </a:r>
          </a:p>
        </p:txBody>
      </p:sp>
      <p:sp>
        <p:nvSpPr>
          <p:cNvPr id="101379" name="Rectangle 3"/>
          <p:cNvSpPr>
            <a:spLocks noGrp="1" noChangeArrowheads="1"/>
          </p:cNvSpPr>
          <p:nvPr>
            <p:ph type="body" sz="half" idx="1"/>
          </p:nvPr>
        </p:nvSpPr>
        <p:spPr>
          <a:xfrm>
            <a:off x="594629" y="1282700"/>
            <a:ext cx="11086328" cy="4648200"/>
          </a:xfrm>
        </p:spPr>
        <p:txBody>
          <a:bodyPr/>
          <a:lstStyle/>
          <a:p>
            <a:endParaRPr lang="en-US" altLang="en-US" smtClean="0"/>
          </a:p>
          <a:p>
            <a:endParaRPr lang="en-US" altLang="en-US" sz="1600" smtClean="0"/>
          </a:p>
        </p:txBody>
      </p:sp>
      <p:pic>
        <p:nvPicPr>
          <p:cNvPr id="101380" name="Picture 4" descr="Question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5324" y="3963988"/>
            <a:ext cx="3148780"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1" name="Rectangle 5"/>
          <p:cNvSpPr>
            <a:spLocks noChangeArrowheads="1"/>
          </p:cNvSpPr>
          <p:nvPr/>
        </p:nvSpPr>
        <p:spPr bwMode="auto">
          <a:xfrm>
            <a:off x="406294" y="1295400"/>
            <a:ext cx="11274663"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marL="285750" indent="-285750"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476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just">
              <a:lnSpc>
                <a:spcPct val="120000"/>
              </a:lnSpc>
              <a:spcBef>
                <a:spcPct val="20000"/>
              </a:spcBef>
              <a:buClr>
                <a:schemeClr val="accent1"/>
              </a:buClr>
              <a:buSzTx/>
              <a:buFont typeface="Wingdings" pitchFamily="2" charset="2"/>
              <a:buBlip>
                <a:blip r:embed="rId4"/>
              </a:buBlip>
            </a:pPr>
            <a:endParaRPr lang="en-US" altLang="en-US" sz="1800">
              <a:solidFill>
                <a:srgbClr val="4D4D4D"/>
              </a:solidFill>
              <a:latin typeface="Arial" charset="0"/>
            </a:endParaRPr>
          </a:p>
          <a:p>
            <a:pPr>
              <a:lnSpc>
                <a:spcPct val="120000"/>
              </a:lnSpc>
              <a:spcBef>
                <a:spcPct val="20000"/>
              </a:spcBef>
              <a:buClr>
                <a:schemeClr val="accent1"/>
              </a:buClr>
              <a:buSzTx/>
              <a:buFont typeface="Wingdings" pitchFamily="2" charset="2"/>
              <a:buBlip>
                <a:blip r:embed="rId4"/>
              </a:buBlip>
            </a:pPr>
            <a:endParaRPr lang="en-US" altLang="en-US">
              <a:solidFill>
                <a:srgbClr val="4D4D4D"/>
              </a:solidFill>
              <a:latin typeface="Arial" charset="0"/>
            </a:endParaRPr>
          </a:p>
          <a:p>
            <a:pPr lvl="1">
              <a:lnSpc>
                <a:spcPct val="120000"/>
              </a:lnSpc>
              <a:spcBef>
                <a:spcPct val="20000"/>
              </a:spcBef>
              <a:buClr>
                <a:schemeClr val="tx1"/>
              </a:buClr>
              <a:buSzTx/>
              <a:buFont typeface="Wingdings" pitchFamily="2" charset="2"/>
              <a:buBlip>
                <a:blip r:embed="rId4"/>
              </a:buBlip>
            </a:pPr>
            <a:endParaRPr lang="en-US" altLang="en-US">
              <a:solidFill>
                <a:srgbClr val="4D4D4D"/>
              </a:solidFill>
              <a:latin typeface="Arial" charset="0"/>
            </a:endParaRPr>
          </a:p>
        </p:txBody>
      </p:sp>
      <p:sp>
        <p:nvSpPr>
          <p:cNvPr id="66566" name="Text Placeholder 2"/>
          <p:cNvSpPr>
            <a:spLocks/>
          </p:cNvSpPr>
          <p:nvPr/>
        </p:nvSpPr>
        <p:spPr bwMode="auto">
          <a:xfrm>
            <a:off x="594629" y="1282700"/>
            <a:ext cx="7328107" cy="4648200"/>
          </a:xfrm>
          <a:prstGeom prst="rect">
            <a:avLst/>
          </a:prstGeom>
          <a:noFill/>
          <a:ln w="9525">
            <a:noFill/>
            <a:miter lim="800000"/>
            <a:headEnd/>
            <a:tailEnd/>
          </a:ln>
        </p:spPr>
        <p:txBody>
          <a:bodyPr lIns="91429" tIns="45714" rIns="91429" bIns="45714"/>
          <a:lstStyle/>
          <a:p>
            <a:pPr marL="285750" indent="-285750" algn="just">
              <a:spcBef>
                <a:spcPts val="400"/>
              </a:spcBef>
              <a:buClr>
                <a:srgbClr val="355F99"/>
              </a:buClr>
              <a:buFont typeface="Wingdings" panose="05000000000000000000" pitchFamily="2" charset="2"/>
              <a:buChar char="Ø"/>
              <a:defRPr/>
            </a:pPr>
            <a:r>
              <a:rPr lang="en-US" dirty="0">
                <a:solidFill>
                  <a:srgbClr val="404040"/>
                </a:solidFill>
                <a:latin typeface="Georgia" panose="02040502050405020303" pitchFamily="18" charset="0"/>
                <a:ea typeface="+mn-ea"/>
              </a:rPr>
              <a:t>Can a catch or finally block exist without try block?</a:t>
            </a:r>
          </a:p>
          <a:p>
            <a:pPr marL="285750" indent="-285750" algn="just">
              <a:spcBef>
                <a:spcPts val="400"/>
              </a:spcBef>
              <a:buClr>
                <a:srgbClr val="355F99"/>
              </a:buClr>
              <a:buFont typeface="Wingdings" panose="05000000000000000000" pitchFamily="2" charset="2"/>
              <a:buChar char="Ø"/>
              <a:defRPr/>
            </a:pPr>
            <a:r>
              <a:rPr lang="en-US" dirty="0">
                <a:solidFill>
                  <a:srgbClr val="404040"/>
                </a:solidFill>
                <a:latin typeface="Georgia" panose="02040502050405020303" pitchFamily="18" charset="0"/>
                <a:ea typeface="+mn-ea"/>
              </a:rPr>
              <a:t>Is it mandatory for a try block to be followed by a catch or finally block?</a:t>
            </a:r>
          </a:p>
          <a:p>
            <a:pPr marL="285750" indent="-285750" algn="just">
              <a:spcBef>
                <a:spcPts val="400"/>
              </a:spcBef>
              <a:buClr>
                <a:srgbClr val="355F99"/>
              </a:buClr>
              <a:buFont typeface="Wingdings" panose="05000000000000000000" pitchFamily="2" charset="2"/>
              <a:buChar char="Ø"/>
              <a:defRPr/>
            </a:pPr>
            <a:r>
              <a:rPr lang="en-US" dirty="0">
                <a:solidFill>
                  <a:srgbClr val="404040"/>
                </a:solidFill>
                <a:latin typeface="Georgia" panose="02040502050405020303" pitchFamily="18" charset="0"/>
                <a:ea typeface="+mn-ea"/>
              </a:rPr>
              <a:t>Will the finally block run if there is a return statement from try or catch block?</a:t>
            </a:r>
          </a:p>
        </p:txBody>
      </p:sp>
    </p:spTree>
    <p:extLst>
      <p:ext uri="{BB962C8B-B14F-4D97-AF65-F5344CB8AC3E}">
        <p14:creationId xmlns:p14="http://schemas.microsoft.com/office/powerpoint/2010/main" val="3923763416"/>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ltLang="en-US" smtClean="0"/>
              <a:t>Let us revise</a:t>
            </a:r>
          </a:p>
        </p:txBody>
      </p:sp>
      <p:sp>
        <p:nvSpPr>
          <p:cNvPr id="102403" name="Rectangle 3"/>
          <p:cNvSpPr>
            <a:spLocks noGrp="1" noChangeArrowheads="1"/>
          </p:cNvSpPr>
          <p:nvPr>
            <p:ph type="body" sz="half" idx="1"/>
          </p:nvPr>
        </p:nvSpPr>
        <p:spPr>
          <a:xfrm>
            <a:off x="594629" y="1282700"/>
            <a:ext cx="6109225" cy="4648200"/>
          </a:xfrm>
        </p:spPr>
        <p:txBody>
          <a:bodyPr/>
          <a:lstStyle/>
          <a:p>
            <a:pPr algn="just">
              <a:lnSpc>
                <a:spcPct val="100000"/>
              </a:lnSpc>
            </a:pPr>
            <a:r>
              <a:rPr lang="en-US" altLang="en-US" smtClean="0"/>
              <a:t>Throwable is the base class of both Exception and Error.</a:t>
            </a:r>
          </a:p>
          <a:p>
            <a:pPr algn="just">
              <a:lnSpc>
                <a:spcPct val="100000"/>
              </a:lnSpc>
            </a:pPr>
            <a:r>
              <a:rPr lang="en-US" altLang="en-US" smtClean="0"/>
              <a:t>Exceptions are introduced in Java to handle the situations which can go wrong at run time.</a:t>
            </a:r>
          </a:p>
          <a:p>
            <a:pPr algn="just">
              <a:lnSpc>
                <a:spcPct val="100000"/>
              </a:lnSpc>
            </a:pPr>
            <a:r>
              <a:rPr lang="en-US" altLang="en-US" smtClean="0"/>
              <a:t>Errors are fatal problems. These are generally not handled. </a:t>
            </a:r>
          </a:p>
          <a:p>
            <a:pPr algn="just">
              <a:lnSpc>
                <a:spcPct val="100000"/>
              </a:lnSpc>
            </a:pPr>
            <a:r>
              <a:rPr lang="en-US" altLang="en-US" smtClean="0"/>
              <a:t>The risky logic, which can throw exception, is written in the try block.</a:t>
            </a:r>
          </a:p>
          <a:p>
            <a:pPr algn="just">
              <a:lnSpc>
                <a:spcPct val="100000"/>
              </a:lnSpc>
            </a:pPr>
            <a:r>
              <a:rPr lang="en-US" altLang="en-US" smtClean="0"/>
              <a:t>finally block is always executed.</a:t>
            </a:r>
          </a:p>
          <a:p>
            <a:pPr algn="just">
              <a:lnSpc>
                <a:spcPct val="100000"/>
              </a:lnSpc>
            </a:pPr>
            <a:r>
              <a:rPr lang="en-US" altLang="en-US" smtClean="0"/>
              <a:t>Exceptions are polymorphic. </a:t>
            </a:r>
          </a:p>
          <a:p>
            <a:pPr algn="just">
              <a:lnSpc>
                <a:spcPct val="100000"/>
              </a:lnSpc>
            </a:pPr>
            <a:r>
              <a:rPr lang="en-US" altLang="en-US" smtClean="0"/>
              <a:t>Exceptions are of two types - Checked and Unchecked.</a:t>
            </a:r>
          </a:p>
        </p:txBody>
      </p:sp>
      <p:pic>
        <p:nvPicPr>
          <p:cNvPr id="102404" name="Picture 4" descr="rev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148" y="1295400"/>
            <a:ext cx="4469236"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7167006"/>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altLang="en-US" smtClean="0"/>
              <a:t>Quiz Time</a:t>
            </a:r>
          </a:p>
        </p:txBody>
      </p:sp>
      <p:sp>
        <p:nvSpPr>
          <p:cNvPr id="343043" name="Rectangle 3"/>
          <p:cNvSpPr>
            <a:spLocks noGrp="1" noChangeArrowheads="1"/>
          </p:cNvSpPr>
          <p:nvPr>
            <p:ph sz="quarter" idx="10"/>
          </p:nvPr>
        </p:nvSpPr>
        <p:spPr>
          <a:xfrm>
            <a:off x="594629" y="1282700"/>
            <a:ext cx="8039122" cy="4648200"/>
          </a:xfrm>
        </p:spPr>
        <p:txBody>
          <a:bodyPr/>
          <a:lstStyle/>
          <a:p>
            <a:pPr>
              <a:lnSpc>
                <a:spcPct val="110000"/>
              </a:lnSpc>
              <a:spcAft>
                <a:spcPct val="0"/>
              </a:spcAft>
            </a:pPr>
            <a:r>
              <a:rPr lang="en-US" altLang="en-US" sz="1800" smtClean="0"/>
              <a:t>Does it matter the order in which we catch the exceptions?</a:t>
            </a:r>
          </a:p>
          <a:p>
            <a:pPr lvl="1">
              <a:lnSpc>
                <a:spcPct val="110000"/>
              </a:lnSpc>
              <a:spcAft>
                <a:spcPct val="0"/>
              </a:spcAft>
            </a:pPr>
            <a:r>
              <a:rPr lang="en-US" altLang="en-US" smtClean="0">
                <a:solidFill>
                  <a:schemeClr val="hlink"/>
                </a:solidFill>
              </a:rPr>
              <a:t>Yes.  The specific exceptions should come before generic.</a:t>
            </a:r>
          </a:p>
          <a:p>
            <a:pPr>
              <a:lnSpc>
                <a:spcPct val="110000"/>
              </a:lnSpc>
              <a:spcAft>
                <a:spcPct val="0"/>
              </a:spcAft>
            </a:pPr>
            <a:r>
              <a:rPr lang="en-US" altLang="en-US" sz="1800" smtClean="0"/>
              <a:t>What will happen if the generic exception is caught before the specific exception?</a:t>
            </a:r>
          </a:p>
          <a:p>
            <a:pPr lvl="1">
              <a:lnSpc>
                <a:spcPct val="110000"/>
              </a:lnSpc>
              <a:spcAft>
                <a:spcPct val="0"/>
              </a:spcAft>
            </a:pPr>
            <a:r>
              <a:rPr lang="en-US" altLang="en-US" smtClean="0">
                <a:solidFill>
                  <a:schemeClr val="hlink"/>
                </a:solidFill>
              </a:rPr>
              <a:t>The code will not compile.</a:t>
            </a:r>
          </a:p>
          <a:p>
            <a:pPr>
              <a:lnSpc>
                <a:spcPct val="110000"/>
              </a:lnSpc>
              <a:spcAft>
                <a:spcPct val="0"/>
              </a:spcAft>
            </a:pPr>
            <a:r>
              <a:rPr lang="en-US" altLang="en-US" sz="1800" smtClean="0"/>
              <a:t>Is it possible to write just try-finally block?</a:t>
            </a:r>
          </a:p>
          <a:p>
            <a:pPr lvl="1">
              <a:lnSpc>
                <a:spcPct val="110000"/>
              </a:lnSpc>
              <a:spcAft>
                <a:spcPct val="0"/>
              </a:spcAft>
            </a:pPr>
            <a:r>
              <a:rPr lang="en-US" altLang="en-US" smtClean="0">
                <a:solidFill>
                  <a:schemeClr val="hlink"/>
                </a:solidFill>
              </a:rPr>
              <a:t>Yes.</a:t>
            </a:r>
          </a:p>
          <a:p>
            <a:pPr>
              <a:lnSpc>
                <a:spcPct val="110000"/>
              </a:lnSpc>
              <a:spcAft>
                <a:spcPct val="0"/>
              </a:spcAft>
            </a:pPr>
            <a:r>
              <a:rPr lang="en-US" altLang="en-US" sz="1800" smtClean="0"/>
              <a:t>The method signature uses ‘throw’ keyword to throw the exceptions to the calling method. </a:t>
            </a:r>
          </a:p>
          <a:p>
            <a:pPr lvl="1">
              <a:lnSpc>
                <a:spcPct val="110000"/>
              </a:lnSpc>
              <a:spcAft>
                <a:spcPct val="0"/>
              </a:spcAft>
            </a:pPr>
            <a:r>
              <a:rPr lang="en-US" altLang="en-US" smtClean="0">
                <a:solidFill>
                  <a:schemeClr val="hlink"/>
                </a:solidFill>
              </a:rPr>
              <a:t>No. It uses ‘throws’. </a:t>
            </a:r>
          </a:p>
          <a:p>
            <a:pPr>
              <a:lnSpc>
                <a:spcPct val="110000"/>
              </a:lnSpc>
              <a:spcAft>
                <a:spcPct val="0"/>
              </a:spcAft>
            </a:pPr>
            <a:r>
              <a:rPr lang="en-US" altLang="en-US" sz="1800" smtClean="0"/>
              <a:t>The compiler forces the programmer to catch unchecked exceptions. </a:t>
            </a:r>
          </a:p>
          <a:p>
            <a:pPr lvl="1">
              <a:lnSpc>
                <a:spcPct val="110000"/>
              </a:lnSpc>
              <a:spcAft>
                <a:spcPct val="0"/>
              </a:spcAft>
            </a:pPr>
            <a:r>
              <a:rPr lang="en-US" altLang="en-US" smtClean="0">
                <a:solidFill>
                  <a:schemeClr val="hlink"/>
                </a:solidFill>
              </a:rPr>
              <a:t>No.  This is for checked exceptions.</a:t>
            </a:r>
          </a:p>
          <a:p>
            <a:pPr>
              <a:lnSpc>
                <a:spcPct val="110000"/>
              </a:lnSpc>
              <a:spcAft>
                <a:spcPct val="0"/>
              </a:spcAft>
            </a:pPr>
            <a:r>
              <a:rPr lang="en-US" altLang="en-US" sz="1800" smtClean="0"/>
              <a:t>All the exceptions that extend IOException are unchecked?</a:t>
            </a:r>
          </a:p>
          <a:p>
            <a:pPr lvl="1">
              <a:lnSpc>
                <a:spcPct val="110000"/>
              </a:lnSpc>
              <a:spcAft>
                <a:spcPct val="0"/>
              </a:spcAft>
            </a:pPr>
            <a:r>
              <a:rPr lang="en-US" altLang="en-US" smtClean="0">
                <a:solidFill>
                  <a:schemeClr val="hlink"/>
                </a:solidFill>
              </a:rPr>
              <a:t>No. Exceptions extending RuntimeException are unchecked.</a:t>
            </a:r>
          </a:p>
        </p:txBody>
      </p:sp>
      <p:pic>
        <p:nvPicPr>
          <p:cNvPr id="103428" name="Picture 4" descr="qu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6898" y="1752600"/>
            <a:ext cx="286945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147138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3043">
                                            <p:txEl>
                                              <p:pRg st="0" end="0"/>
                                            </p:txEl>
                                          </p:spTgt>
                                        </p:tgtEl>
                                        <p:attrNameLst>
                                          <p:attrName>style.visibility</p:attrName>
                                        </p:attrNameLst>
                                      </p:cBhvr>
                                      <p:to>
                                        <p:strVal val="visible"/>
                                      </p:to>
                                    </p:set>
                                    <p:animEffect transition="in" filter="blinds(horizontal)">
                                      <p:cBhvr>
                                        <p:cTn id="7" dur="500"/>
                                        <p:tgtEl>
                                          <p:spTgt spid="3430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43043">
                                            <p:txEl>
                                              <p:pRg st="1" end="1"/>
                                            </p:txEl>
                                          </p:spTgt>
                                        </p:tgtEl>
                                        <p:attrNameLst>
                                          <p:attrName>style.visibility</p:attrName>
                                        </p:attrNameLst>
                                      </p:cBhvr>
                                      <p:to>
                                        <p:strVal val="visible"/>
                                      </p:to>
                                    </p:set>
                                    <p:animEffect transition="in" filter="blinds(horizontal)">
                                      <p:cBhvr>
                                        <p:cTn id="12" dur="500"/>
                                        <p:tgtEl>
                                          <p:spTgt spid="3430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43043">
                                            <p:txEl>
                                              <p:pRg st="2" end="2"/>
                                            </p:txEl>
                                          </p:spTgt>
                                        </p:tgtEl>
                                        <p:attrNameLst>
                                          <p:attrName>style.visibility</p:attrName>
                                        </p:attrNameLst>
                                      </p:cBhvr>
                                      <p:to>
                                        <p:strVal val="visible"/>
                                      </p:to>
                                    </p:set>
                                    <p:animEffect transition="in" filter="blinds(horizontal)">
                                      <p:cBhvr>
                                        <p:cTn id="17" dur="500"/>
                                        <p:tgtEl>
                                          <p:spTgt spid="3430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43043">
                                            <p:txEl>
                                              <p:pRg st="3" end="3"/>
                                            </p:txEl>
                                          </p:spTgt>
                                        </p:tgtEl>
                                        <p:attrNameLst>
                                          <p:attrName>style.visibility</p:attrName>
                                        </p:attrNameLst>
                                      </p:cBhvr>
                                      <p:to>
                                        <p:strVal val="visible"/>
                                      </p:to>
                                    </p:set>
                                    <p:animEffect transition="in" filter="blinds(horizontal)">
                                      <p:cBhvr>
                                        <p:cTn id="22" dur="500"/>
                                        <p:tgtEl>
                                          <p:spTgt spid="34304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43043">
                                            <p:txEl>
                                              <p:pRg st="4" end="4"/>
                                            </p:txEl>
                                          </p:spTgt>
                                        </p:tgtEl>
                                        <p:attrNameLst>
                                          <p:attrName>style.visibility</p:attrName>
                                        </p:attrNameLst>
                                      </p:cBhvr>
                                      <p:to>
                                        <p:strVal val="visible"/>
                                      </p:to>
                                    </p:set>
                                    <p:animEffect transition="in" filter="blinds(horizontal)">
                                      <p:cBhvr>
                                        <p:cTn id="27" dur="500"/>
                                        <p:tgtEl>
                                          <p:spTgt spid="34304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43043">
                                            <p:txEl>
                                              <p:pRg st="5" end="5"/>
                                            </p:txEl>
                                          </p:spTgt>
                                        </p:tgtEl>
                                        <p:attrNameLst>
                                          <p:attrName>style.visibility</p:attrName>
                                        </p:attrNameLst>
                                      </p:cBhvr>
                                      <p:to>
                                        <p:strVal val="visible"/>
                                      </p:to>
                                    </p:set>
                                    <p:animEffect transition="in" filter="blinds(horizontal)">
                                      <p:cBhvr>
                                        <p:cTn id="32" dur="500"/>
                                        <p:tgtEl>
                                          <p:spTgt spid="34304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43043">
                                            <p:txEl>
                                              <p:pRg st="6" end="6"/>
                                            </p:txEl>
                                          </p:spTgt>
                                        </p:tgtEl>
                                        <p:attrNameLst>
                                          <p:attrName>style.visibility</p:attrName>
                                        </p:attrNameLst>
                                      </p:cBhvr>
                                      <p:to>
                                        <p:strVal val="visible"/>
                                      </p:to>
                                    </p:set>
                                    <p:animEffect transition="in" filter="blinds(horizontal)">
                                      <p:cBhvr>
                                        <p:cTn id="37" dur="500"/>
                                        <p:tgtEl>
                                          <p:spTgt spid="34304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43043">
                                            <p:txEl>
                                              <p:pRg st="7" end="7"/>
                                            </p:txEl>
                                          </p:spTgt>
                                        </p:tgtEl>
                                        <p:attrNameLst>
                                          <p:attrName>style.visibility</p:attrName>
                                        </p:attrNameLst>
                                      </p:cBhvr>
                                      <p:to>
                                        <p:strVal val="visible"/>
                                      </p:to>
                                    </p:set>
                                    <p:animEffect transition="in" filter="blinds(horizontal)">
                                      <p:cBhvr>
                                        <p:cTn id="42" dur="500"/>
                                        <p:tgtEl>
                                          <p:spTgt spid="34304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43043">
                                            <p:txEl>
                                              <p:pRg st="8" end="8"/>
                                            </p:txEl>
                                          </p:spTgt>
                                        </p:tgtEl>
                                        <p:attrNameLst>
                                          <p:attrName>style.visibility</p:attrName>
                                        </p:attrNameLst>
                                      </p:cBhvr>
                                      <p:to>
                                        <p:strVal val="visible"/>
                                      </p:to>
                                    </p:set>
                                    <p:animEffect transition="in" filter="blinds(horizontal)">
                                      <p:cBhvr>
                                        <p:cTn id="47" dur="500"/>
                                        <p:tgtEl>
                                          <p:spTgt spid="343043">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343043">
                                            <p:txEl>
                                              <p:pRg st="9" end="9"/>
                                            </p:txEl>
                                          </p:spTgt>
                                        </p:tgtEl>
                                        <p:attrNameLst>
                                          <p:attrName>style.visibility</p:attrName>
                                        </p:attrNameLst>
                                      </p:cBhvr>
                                      <p:to>
                                        <p:strVal val="visible"/>
                                      </p:to>
                                    </p:set>
                                    <p:animEffect transition="in" filter="blinds(horizontal)">
                                      <p:cBhvr>
                                        <p:cTn id="52" dur="500"/>
                                        <p:tgtEl>
                                          <p:spTgt spid="343043">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343043">
                                            <p:txEl>
                                              <p:pRg st="10" end="10"/>
                                            </p:txEl>
                                          </p:spTgt>
                                        </p:tgtEl>
                                        <p:attrNameLst>
                                          <p:attrName>style.visibility</p:attrName>
                                        </p:attrNameLst>
                                      </p:cBhvr>
                                      <p:to>
                                        <p:strVal val="visible"/>
                                      </p:to>
                                    </p:set>
                                    <p:animEffect transition="in" filter="blinds(horizontal)">
                                      <p:cBhvr>
                                        <p:cTn id="57" dur="500"/>
                                        <p:tgtEl>
                                          <p:spTgt spid="343043">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343043">
                                            <p:txEl>
                                              <p:pRg st="11" end="11"/>
                                            </p:txEl>
                                          </p:spTgt>
                                        </p:tgtEl>
                                        <p:attrNameLst>
                                          <p:attrName>style.visibility</p:attrName>
                                        </p:attrNameLst>
                                      </p:cBhvr>
                                      <p:to>
                                        <p:strVal val="visible"/>
                                      </p:to>
                                    </p:set>
                                    <p:animEffect transition="in" filter="blinds(horizontal)">
                                      <p:cBhvr>
                                        <p:cTn id="62" dur="500"/>
                                        <p:tgtEl>
                                          <p:spTgt spid="34304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altLang="en-US" smtClean="0"/>
              <a:t>Questions</a:t>
            </a:r>
          </a:p>
        </p:txBody>
      </p:sp>
      <p:pic>
        <p:nvPicPr>
          <p:cNvPr id="104451" name="Picture 4" descr="Question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456" y="1524000"/>
            <a:ext cx="9344766"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5195262"/>
      </p:ext>
    </p:extLst>
  </p:cSld>
  <p:clrMapOvr>
    <a:masterClrMapping/>
  </p:clrMapOvr>
  <p:transition>
    <p:fade thruBlk="1"/>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Placeholder 1"/>
          <p:cNvSpPr>
            <a:spLocks noGrp="1"/>
          </p:cNvSpPr>
          <p:nvPr>
            <p:ph type="body" sz="quarter" idx="4294967295"/>
          </p:nvPr>
        </p:nvSpPr>
        <p:spPr>
          <a:xfrm>
            <a:off x="0" y="2514600"/>
            <a:ext cx="8836898" cy="1600200"/>
          </a:xfrm>
        </p:spPr>
        <p:txBody>
          <a:bodyPr anchor="b"/>
          <a:lstStyle/>
          <a:p>
            <a:pPr marL="0" indent="0">
              <a:lnSpc>
                <a:spcPct val="105000"/>
              </a:lnSpc>
              <a:spcBef>
                <a:spcPct val="10000"/>
              </a:spcBef>
              <a:spcAft>
                <a:spcPct val="10000"/>
              </a:spcAft>
              <a:buClr>
                <a:srgbClr val="F04E22"/>
              </a:buClr>
              <a:buSzTx/>
              <a:buFontTx/>
              <a:buNone/>
            </a:pPr>
            <a:r>
              <a:rPr lang="en-US" altLang="en-US" sz="3200" smtClean="0">
                <a:solidFill>
                  <a:srgbClr val="FFFFFF"/>
                </a:solidFill>
              </a:rPr>
              <a:t>JAVA Serialization</a:t>
            </a:r>
          </a:p>
        </p:txBody>
      </p:sp>
    </p:spTree>
    <p:extLst>
      <p:ext uri="{BB962C8B-B14F-4D97-AF65-F5344CB8AC3E}">
        <p14:creationId xmlns:p14="http://schemas.microsoft.com/office/powerpoint/2010/main" val="2303084220"/>
      </p:ext>
    </p:extLst>
  </p:cSld>
  <p:clrMapOvr>
    <a:masterClrMapping/>
  </p:clrMapOvr>
  <p:transition spd="slow">
    <p:split orient="ver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altLang="en-US" sz="2800">
                <a:latin typeface="Georgia" pitchFamily="18" charset="0"/>
              </a:rPr>
              <a:t>Serialization</a:t>
            </a:r>
          </a:p>
        </p:txBody>
      </p:sp>
      <p:sp>
        <p:nvSpPr>
          <p:cNvPr id="46083" name="Rectangle 4"/>
          <p:cNvSpPr>
            <a:spLocks noGrp="1" noChangeArrowheads="1"/>
          </p:cNvSpPr>
          <p:nvPr>
            <p:ph sz="half" idx="1"/>
          </p:nvPr>
        </p:nvSpPr>
        <p:spPr>
          <a:xfrm>
            <a:off x="594629" y="1282700"/>
            <a:ext cx="10883181" cy="4648200"/>
          </a:xfrm>
        </p:spPr>
        <p:txBody>
          <a:bodyPr/>
          <a:lstStyle/>
          <a:p>
            <a:pPr>
              <a:lnSpc>
                <a:spcPct val="100000"/>
              </a:lnSpc>
              <a:buFont typeface="Wingdings" panose="05000000000000000000" pitchFamily="2" charset="2"/>
              <a:buChar char="Ø"/>
              <a:defRPr/>
            </a:pPr>
            <a:r>
              <a:rPr kern="1200">
                <a:latin typeface="Georgia" panose="02040502050405020303" pitchFamily="18" charset="0"/>
              </a:rPr>
              <a:t>If you want to send your object outside the </a:t>
            </a:r>
            <a:r>
              <a:rPr kern="1200" err="1">
                <a:latin typeface="Georgia" panose="02040502050405020303" pitchFamily="18" charset="0"/>
              </a:rPr>
              <a:t>jvm</a:t>
            </a:r>
            <a:r>
              <a:rPr kern="1200">
                <a:latin typeface="Georgia" panose="02040502050405020303" pitchFamily="18" charset="0"/>
              </a:rPr>
              <a:t>, for example storing the object of file, storing the object in database, send object over network etc., you have to tell JVM that the object is eligible for serialization.</a:t>
            </a:r>
          </a:p>
          <a:p>
            <a:pPr>
              <a:lnSpc>
                <a:spcPct val="100000"/>
              </a:lnSpc>
              <a:buFont typeface="Wingdings" panose="05000000000000000000" pitchFamily="2" charset="2"/>
              <a:buChar char="Ø"/>
              <a:defRPr/>
            </a:pPr>
            <a:r>
              <a:rPr kern="1200" err="1">
                <a:latin typeface="Georgia" panose="02040502050405020303" pitchFamily="18" charset="0"/>
              </a:rPr>
              <a:t>java.lang.Serializable</a:t>
            </a:r>
            <a:r>
              <a:rPr kern="1200">
                <a:latin typeface="Georgia" panose="02040502050405020303" pitchFamily="18" charset="0"/>
              </a:rPr>
              <a:t> is a marker interface (No method). If your class is serializable, object of your class can be sent outside the JVM and you can re-store your object  from outside the JVM.</a:t>
            </a:r>
          </a:p>
        </p:txBody>
      </p:sp>
      <p:sp>
        <p:nvSpPr>
          <p:cNvPr id="106500" name="Oval 1"/>
          <p:cNvSpPr>
            <a:spLocks noChangeArrowheads="1"/>
          </p:cNvSpPr>
          <p:nvPr/>
        </p:nvSpPr>
        <p:spPr bwMode="auto">
          <a:xfrm>
            <a:off x="5078677" y="4038600"/>
            <a:ext cx="1523603" cy="1143000"/>
          </a:xfrm>
          <a:prstGeom prst="ellipse">
            <a:avLst/>
          </a:prstGeom>
          <a:solidFill>
            <a:schemeClr val="accent1"/>
          </a:solidFill>
          <a:ln w="9525" algn="ctr">
            <a:solidFill>
              <a:schemeClr val="tx1"/>
            </a:solidFill>
            <a:round/>
            <a:headEnd/>
            <a:tailEnd/>
          </a:ln>
        </p:spPr>
        <p:txBody>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a:solidFill>
                  <a:srgbClr val="FFFFFF"/>
                </a:solidFill>
                <a:latin typeface="Arial" charset="0"/>
              </a:rPr>
              <a:t>JVM</a:t>
            </a:r>
          </a:p>
        </p:txBody>
      </p:sp>
      <p:sp>
        <p:nvSpPr>
          <p:cNvPr id="3" name="Oval 2"/>
          <p:cNvSpPr/>
          <p:nvPr/>
        </p:nvSpPr>
        <p:spPr bwMode="auto">
          <a:xfrm>
            <a:off x="5484971" y="4495800"/>
            <a:ext cx="914162" cy="484188"/>
          </a:xfrm>
          <a:prstGeom prst="ellipse">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defRPr/>
            </a:pPr>
            <a:r>
              <a:rPr lang="en-US" sz="1100" dirty="0" err="1">
                <a:solidFill>
                  <a:srgbClr val="FFFFFF"/>
                </a:solidFill>
                <a:latin typeface="Arial" pitchFamily="34" charset="0"/>
                <a:ea typeface="ＭＳ Ｐゴシック"/>
              </a:rPr>
              <a:t>Emp</a:t>
            </a:r>
            <a:endParaRPr lang="en-US" sz="1100" dirty="0">
              <a:solidFill>
                <a:srgbClr val="FFFFFF"/>
              </a:solidFill>
              <a:latin typeface="Arial" pitchFamily="34" charset="0"/>
              <a:ea typeface="ＭＳ Ｐゴシック"/>
            </a:endParaRPr>
          </a:p>
        </p:txBody>
      </p:sp>
      <p:cxnSp>
        <p:nvCxnSpPr>
          <p:cNvPr id="106502" name="Straight Arrow Connector 4"/>
          <p:cNvCxnSpPr>
            <a:cxnSpLocks noChangeShapeType="1"/>
          </p:cNvCxnSpPr>
          <p:nvPr/>
        </p:nvCxnSpPr>
        <p:spPr bwMode="auto">
          <a:xfrm>
            <a:off x="6195986" y="4738688"/>
            <a:ext cx="2437765" cy="0"/>
          </a:xfrm>
          <a:prstGeom prst="straightConnector1">
            <a:avLst/>
          </a:prstGeom>
          <a:noFill/>
          <a:ln w="22225" algn="ctr">
            <a:solidFill>
              <a:schemeClr val="bg1"/>
            </a:solidFill>
            <a:round/>
            <a:headEnd/>
            <a:tailEnd type="arrow" w="med" len="med"/>
          </a:ln>
          <a:extLst>
            <a:ext uri="{909E8E84-426E-40DD-AFC4-6F175D3DCCD1}">
              <a14:hiddenFill xmlns:a14="http://schemas.microsoft.com/office/drawing/2010/main">
                <a:noFill/>
              </a14:hiddenFill>
            </a:ext>
          </a:extLst>
        </p:spPr>
      </p:cxnSp>
      <p:cxnSp>
        <p:nvCxnSpPr>
          <p:cNvPr id="106503" name="Straight Arrow Connector 6"/>
          <p:cNvCxnSpPr>
            <a:cxnSpLocks noChangeShapeType="1"/>
          </p:cNvCxnSpPr>
          <p:nvPr/>
        </p:nvCxnSpPr>
        <p:spPr bwMode="auto">
          <a:xfrm>
            <a:off x="5942052" y="4738688"/>
            <a:ext cx="0" cy="976312"/>
          </a:xfrm>
          <a:prstGeom prst="straightConnector1">
            <a:avLst/>
          </a:prstGeom>
          <a:noFill/>
          <a:ln w="22225" algn="ctr">
            <a:solidFill>
              <a:schemeClr val="bg1"/>
            </a:solidFill>
            <a:round/>
            <a:headEnd/>
            <a:tailEnd type="arrow" w="med" len="med"/>
          </a:ln>
          <a:extLst>
            <a:ext uri="{909E8E84-426E-40DD-AFC4-6F175D3DCCD1}">
              <a14:hiddenFill xmlns:a14="http://schemas.microsoft.com/office/drawing/2010/main">
                <a:noFill/>
              </a14:hiddenFill>
            </a:ext>
          </a:extLst>
        </p:spPr>
      </p:cxnSp>
      <p:cxnSp>
        <p:nvCxnSpPr>
          <p:cNvPr id="106504" name="Straight Arrow Connector 8"/>
          <p:cNvCxnSpPr>
            <a:cxnSpLocks noChangeShapeType="1"/>
          </p:cNvCxnSpPr>
          <p:nvPr/>
        </p:nvCxnSpPr>
        <p:spPr bwMode="auto">
          <a:xfrm flipH="1">
            <a:off x="2742485" y="4738688"/>
            <a:ext cx="2945633" cy="0"/>
          </a:xfrm>
          <a:prstGeom prst="straightConnector1">
            <a:avLst/>
          </a:prstGeom>
          <a:noFill/>
          <a:ln w="22225" algn="ctr">
            <a:solidFill>
              <a:schemeClr val="bg1"/>
            </a:solidFill>
            <a:round/>
            <a:headEnd/>
            <a:tailEnd type="arrow" w="med" len="med"/>
          </a:ln>
          <a:extLst>
            <a:ext uri="{909E8E84-426E-40DD-AFC4-6F175D3DCCD1}">
              <a14:hiddenFill xmlns:a14="http://schemas.microsoft.com/office/drawing/2010/main">
                <a:noFill/>
              </a14:hiddenFill>
            </a:ext>
          </a:extLst>
        </p:spPr>
      </p:cxnSp>
      <p:sp>
        <p:nvSpPr>
          <p:cNvPr id="106505" name="Picture 6" descr="http://t2.gstatic.com/images?q=tbn:ANd9GcQZ6AhqAxzwV9PjwArem143JAfLki71JVgwmokdiWYOyVuZj0-QJg"/>
          <p:cNvSpPr>
            <a:spLocks noChangeAspect="1" noChangeArrowheads="1"/>
          </p:cNvSpPr>
          <p:nvPr/>
        </p:nvSpPr>
        <p:spPr bwMode="auto">
          <a:xfrm>
            <a:off x="8629520" y="3852863"/>
            <a:ext cx="236158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a:solidFill>
                <a:schemeClr val="bg2"/>
              </a:solidFill>
              <a:latin typeface="Arial" charset="0"/>
            </a:endParaRPr>
          </a:p>
        </p:txBody>
      </p:sp>
      <p:cxnSp>
        <p:nvCxnSpPr>
          <p:cNvPr id="106506" name="Straight Arrow Connector 13"/>
          <p:cNvCxnSpPr>
            <a:cxnSpLocks noChangeShapeType="1"/>
          </p:cNvCxnSpPr>
          <p:nvPr/>
        </p:nvCxnSpPr>
        <p:spPr bwMode="auto">
          <a:xfrm flipH="1">
            <a:off x="6602280" y="4891088"/>
            <a:ext cx="2437765" cy="0"/>
          </a:xfrm>
          <a:prstGeom prst="straightConnector1">
            <a:avLst/>
          </a:prstGeom>
          <a:noFill/>
          <a:ln w="22225" algn="ctr">
            <a:solidFill>
              <a:schemeClr val="bg1"/>
            </a:solidFill>
            <a:round/>
            <a:headEnd/>
            <a:tailEnd type="arrow" w="med" len="med"/>
          </a:ln>
          <a:extLst>
            <a:ext uri="{909E8E84-426E-40DD-AFC4-6F175D3DCCD1}">
              <a14:hiddenFill xmlns:a14="http://schemas.microsoft.com/office/drawing/2010/main">
                <a:noFill/>
              </a14:hiddenFill>
            </a:ext>
          </a:extLst>
        </p:spPr>
      </p:cxnSp>
      <p:sp>
        <p:nvSpPr>
          <p:cNvPr id="106507" name="TextBox 10"/>
          <p:cNvSpPr txBox="1">
            <a:spLocks noChangeArrowheads="1"/>
          </p:cNvSpPr>
          <p:nvPr/>
        </p:nvSpPr>
        <p:spPr bwMode="auto">
          <a:xfrm>
            <a:off x="9243192" y="3700465"/>
            <a:ext cx="9141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a:solidFill>
                  <a:schemeClr val="bg2"/>
                </a:solidFill>
                <a:latin typeface="Arial" charset="0"/>
              </a:rPr>
              <a:t>FILE</a:t>
            </a:r>
          </a:p>
        </p:txBody>
      </p:sp>
      <p:sp>
        <p:nvSpPr>
          <p:cNvPr id="106508" name="Picture 8" descr="http://t1.gstatic.com/images?q=tbn:ANd9GcQfp_n3I5js7RdXjOYPADuGt-w2HARmzLWXqa9oswi4PDRwzzObnw"/>
          <p:cNvSpPr>
            <a:spLocks noChangeAspect="1" noChangeArrowheads="1"/>
          </p:cNvSpPr>
          <p:nvPr/>
        </p:nvSpPr>
        <p:spPr bwMode="auto">
          <a:xfrm>
            <a:off x="5281824" y="5715000"/>
            <a:ext cx="1458004"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a:solidFill>
                <a:schemeClr val="bg2"/>
              </a:solidFill>
              <a:latin typeface="Arial" charset="0"/>
            </a:endParaRPr>
          </a:p>
        </p:txBody>
      </p:sp>
      <p:cxnSp>
        <p:nvCxnSpPr>
          <p:cNvPr id="106509" name="Straight Arrow Connector 17"/>
          <p:cNvCxnSpPr>
            <a:cxnSpLocks noChangeShapeType="1"/>
          </p:cNvCxnSpPr>
          <p:nvPr/>
        </p:nvCxnSpPr>
        <p:spPr bwMode="auto">
          <a:xfrm flipV="1">
            <a:off x="6094413" y="4800603"/>
            <a:ext cx="0" cy="885825"/>
          </a:xfrm>
          <a:prstGeom prst="straightConnector1">
            <a:avLst/>
          </a:prstGeom>
          <a:noFill/>
          <a:ln w="22225" algn="ctr">
            <a:solidFill>
              <a:schemeClr val="bg1"/>
            </a:solidFill>
            <a:round/>
            <a:headEnd/>
            <a:tailEnd type="arrow" w="med" len="med"/>
          </a:ln>
          <a:extLst>
            <a:ext uri="{909E8E84-426E-40DD-AFC4-6F175D3DCCD1}">
              <a14:hiddenFill xmlns:a14="http://schemas.microsoft.com/office/drawing/2010/main">
                <a:noFill/>
              </a14:hiddenFill>
            </a:ext>
          </a:extLst>
        </p:spPr>
      </p:cxnSp>
      <p:pic>
        <p:nvPicPr>
          <p:cNvPr id="106510" name="Picture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8059" y="4116388"/>
            <a:ext cx="1591319"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6511" name="Straight Arrow Connector 24"/>
          <p:cNvCxnSpPr>
            <a:cxnSpLocks noChangeShapeType="1"/>
          </p:cNvCxnSpPr>
          <p:nvPr/>
        </p:nvCxnSpPr>
        <p:spPr bwMode="auto">
          <a:xfrm>
            <a:off x="2742486" y="4918075"/>
            <a:ext cx="2336191" cy="0"/>
          </a:xfrm>
          <a:prstGeom prst="straightConnector1">
            <a:avLst/>
          </a:prstGeom>
          <a:noFill/>
          <a:ln w="22225" algn="ctr">
            <a:solidFill>
              <a:schemeClr val="bg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937648936"/>
      </p:ext>
    </p:extLst>
  </p:cSld>
  <p:clrMapOvr>
    <a:masterClrMapping/>
  </p:clrMapOvr>
  <p:transition>
    <p:fade thruBlk="1"/>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b="1" dirty="0"/>
              <a:t>Working with </a:t>
            </a:r>
            <a:r>
              <a:rPr lang="en-US" b="1" dirty="0" err="1"/>
              <a:t>ObjectOutputStream</a:t>
            </a:r>
            <a:r>
              <a:rPr lang="en-US" b="1" dirty="0"/>
              <a:t> and </a:t>
            </a:r>
            <a:r>
              <a:rPr lang="en-US" b="1" dirty="0" err="1"/>
              <a:t>ObjectInputStream</a:t>
            </a:r>
            <a:endParaRPr lang="en-US" dirty="0"/>
          </a:p>
        </p:txBody>
      </p:sp>
      <p:sp>
        <p:nvSpPr>
          <p:cNvPr id="3" name="Content Placeholder 2"/>
          <p:cNvSpPr>
            <a:spLocks noGrp="1"/>
          </p:cNvSpPr>
          <p:nvPr>
            <p:ph sz="quarter" idx="10"/>
          </p:nvPr>
        </p:nvSpPr>
        <p:spPr/>
        <p:txBody>
          <a:bodyPr/>
          <a:lstStyle/>
          <a:p>
            <a:pPr>
              <a:defRPr/>
            </a:pPr>
            <a:endParaRPr lang="en-US" dirty="0" smtClean="0"/>
          </a:p>
          <a:p>
            <a:pPr>
              <a:defRPr/>
            </a:pPr>
            <a:r>
              <a:rPr lang="en-US" dirty="0" smtClean="0"/>
              <a:t>The </a:t>
            </a:r>
            <a:r>
              <a:rPr lang="en-US" dirty="0"/>
              <a:t>magic of basic serialization happens with just two </a:t>
            </a:r>
            <a:r>
              <a:rPr lang="en-US" dirty="0" smtClean="0"/>
              <a:t>methods:</a:t>
            </a:r>
          </a:p>
          <a:p>
            <a:pPr lvl="1">
              <a:defRPr/>
            </a:pPr>
            <a:r>
              <a:rPr lang="en-US" dirty="0"/>
              <a:t>one to serialize objects and write them to a stream</a:t>
            </a:r>
          </a:p>
          <a:p>
            <a:pPr lvl="1">
              <a:defRPr/>
            </a:pPr>
            <a:r>
              <a:rPr lang="en-US" dirty="0"/>
              <a:t>second to read the stream and </a:t>
            </a:r>
            <a:r>
              <a:rPr lang="en-US" dirty="0" err="1"/>
              <a:t>deserialize</a:t>
            </a:r>
            <a:r>
              <a:rPr lang="en-US" dirty="0"/>
              <a:t> objects.</a:t>
            </a:r>
          </a:p>
          <a:p>
            <a:pPr>
              <a:defRPr/>
            </a:pPr>
            <a:endParaRPr lang="en-US" dirty="0"/>
          </a:p>
          <a:p>
            <a:pPr marL="0" indent="0">
              <a:buFont typeface="Wingdings" panose="05000000000000000000" pitchFamily="2" charset="2"/>
              <a:buNone/>
              <a:defRPr/>
            </a:pPr>
            <a:endParaRPr lang="en-US" dirty="0"/>
          </a:p>
          <a:p>
            <a:pPr marL="0" indent="0">
              <a:buFont typeface="Wingdings" panose="05000000000000000000" pitchFamily="2" charset="2"/>
              <a:buNone/>
              <a:defRPr/>
            </a:pPr>
            <a:endParaRPr lang="en-US" dirty="0" smtClean="0"/>
          </a:p>
          <a:p>
            <a:pPr marL="0" indent="0">
              <a:buFont typeface="Wingdings" panose="05000000000000000000" pitchFamily="2" charset="2"/>
              <a:buNone/>
              <a:defRPr/>
            </a:pPr>
            <a:endParaRPr lang="en-US" dirty="0" smtClean="0"/>
          </a:p>
          <a:p>
            <a:pPr>
              <a:defRPr/>
            </a:pPr>
            <a:r>
              <a:rPr lang="en-US" dirty="0" smtClean="0"/>
              <a:t>Look at the code in next slide, key points are:</a:t>
            </a:r>
          </a:p>
          <a:p>
            <a:pPr lvl="1">
              <a:defRPr/>
            </a:pPr>
            <a:r>
              <a:rPr lang="en-US" dirty="0" smtClean="0"/>
              <a:t>Declare class (Cat here) implements Serializable interface.</a:t>
            </a:r>
          </a:p>
          <a:p>
            <a:pPr lvl="1">
              <a:defRPr/>
            </a:pPr>
            <a:r>
              <a:rPr lang="en-US" dirty="0" smtClean="0"/>
              <a:t>We made a new cat object, which as we know is serializable.</a:t>
            </a:r>
          </a:p>
          <a:p>
            <a:pPr lvl="1">
              <a:defRPr/>
            </a:pPr>
            <a:r>
              <a:rPr lang="en-US" dirty="0"/>
              <a:t>We serialize the Cat object c by invoking the </a:t>
            </a:r>
            <a:r>
              <a:rPr lang="en-US" dirty="0" err="1"/>
              <a:t>writeObject</a:t>
            </a:r>
            <a:r>
              <a:rPr lang="en-US" dirty="0"/>
              <a:t>() method</a:t>
            </a:r>
            <a:r>
              <a:rPr lang="en-US" dirty="0" smtClean="0"/>
              <a:t>.</a:t>
            </a:r>
          </a:p>
          <a:p>
            <a:pPr lvl="1">
              <a:defRPr/>
            </a:pPr>
            <a:r>
              <a:rPr lang="en-US" dirty="0"/>
              <a:t>We de-serialize the Cat object by invoking the </a:t>
            </a:r>
            <a:r>
              <a:rPr lang="en-US" dirty="0" err="1"/>
              <a:t>readObject</a:t>
            </a:r>
            <a:r>
              <a:rPr lang="en-US" dirty="0"/>
              <a:t>() method</a:t>
            </a:r>
            <a:r>
              <a:rPr lang="en-US" dirty="0" smtClean="0"/>
              <a:t>.</a:t>
            </a:r>
          </a:p>
          <a:p>
            <a:pPr lvl="1">
              <a:defRPr/>
            </a:pPr>
            <a:r>
              <a:rPr lang="en-US" dirty="0" smtClean="0"/>
              <a:t>Enclosing the code with try/catch and finally closing the streams.</a:t>
            </a:r>
          </a:p>
          <a:p>
            <a:pPr lvl="1">
              <a:defRPr/>
            </a:pPr>
            <a:endParaRPr lang="en-US" dirty="0"/>
          </a:p>
        </p:txBody>
      </p:sp>
      <p:pic>
        <p:nvPicPr>
          <p:cNvPr id="1075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613" y="1981200"/>
            <a:ext cx="8037006"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2360032"/>
      </p:ext>
    </p:extLst>
  </p:cSld>
  <p:clrMapOvr>
    <a:masterClrMapping/>
  </p:clrMapOvr>
  <p:transition>
    <p:fade thruBlk="1"/>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Content Placeholder 2"/>
          <p:cNvSpPr>
            <a:spLocks noGrp="1"/>
          </p:cNvSpPr>
          <p:nvPr>
            <p:ph sz="quarter" idx="10"/>
          </p:nvPr>
        </p:nvSpPr>
        <p:spPr/>
        <p:txBody>
          <a:bodyPr/>
          <a:lstStyle/>
          <a:p>
            <a:pPr marL="0" indent="0">
              <a:spcAft>
                <a:spcPct val="0"/>
              </a:spcAft>
              <a:buFont typeface="Wingdings" panose="05000000000000000000" pitchFamily="2" charset="2"/>
              <a:buNone/>
            </a:pPr>
            <a:r>
              <a:rPr lang="en-US" altLang="en-US" smtClean="0"/>
              <a:t>Look at the code below</a:t>
            </a:r>
          </a:p>
        </p:txBody>
      </p:sp>
      <p:pic>
        <p:nvPicPr>
          <p:cNvPr id="1085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177" y="1524003"/>
            <a:ext cx="9014652"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6821731"/>
      </p:ext>
    </p:extLst>
  </p:cSld>
  <p:clrMapOvr>
    <a:masterClrMapping/>
  </p:clrMapOvr>
  <p:transition>
    <p:fade thruBlk="1"/>
  </p:transition>
</p:sld>
</file>

<file path=ppt/theme/theme1.xml><?xml version="1.0" encoding="utf-8"?>
<a:theme xmlns:a="http://schemas.openxmlformats.org/drawingml/2006/main" name="Content Masters">
  <a:themeElements>
    <a:clrScheme name="SGM Color 2016">
      <a:dk1>
        <a:srgbClr val="22262E"/>
      </a:dk1>
      <a:lt1>
        <a:srgbClr val="FFFFFF"/>
      </a:lt1>
      <a:dk2>
        <a:srgbClr val="0A2A74"/>
      </a:dk2>
      <a:lt2>
        <a:srgbClr val="D0D0D0"/>
      </a:lt2>
      <a:accent1>
        <a:srgbClr val="1499E6"/>
      </a:accent1>
      <a:accent2>
        <a:srgbClr val="868686"/>
      </a:accent2>
      <a:accent3>
        <a:srgbClr val="DE2714"/>
      </a:accent3>
      <a:accent4>
        <a:srgbClr val="3A2139"/>
      </a:accent4>
      <a:accent5>
        <a:srgbClr val="AA9D82"/>
      </a:accent5>
      <a:accent6>
        <a:srgbClr val="1DA65D"/>
      </a:accent6>
      <a:hlink>
        <a:srgbClr val="C82506"/>
      </a:hlink>
      <a:folHlink>
        <a:srgbClr val="6666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olution xmlns="24943d0a-27c4-4bf8-a607-4a8907b6c8ab"/>
    <Theme_x0020_2 xmlns="c8085c4b-1ac7-4641-80ad-2522959560d5"/>
    <Region xmlns="c8085c4b-1ac7-4641-80ad-2522959560d5"/>
    <Practice_x0020_2 xmlns="c8085c4b-1ac7-4641-80ad-2522959560d5"/>
    <Client_x0020_Segmentation xmlns="c8085c4b-1ac7-4641-80ad-2522959560d5" xsi:nil="true"/>
    <Sapient_x0020_Contact_x0028_s_x0029_ xmlns="c8085c4b-1ac7-4641-80ad-2522959560d5">
      <UserInfo>
        <DisplayName>i:0#.w|sapient\dkumme</DisplayName>
        <AccountId>136</AccountId>
        <AccountType/>
      </UserInfo>
    </Sapient_x0020_Contact_x0028_s_x0029_>
    <Domain xmlns="c8085c4b-1ac7-4641-80ad-2522959560d5"/>
    <Capability xmlns="c8085c4b-1ac7-4641-80ad-2522959560d5"/>
    <Key_x0020_Technologies xmlns="c8085c4b-1ac7-4641-80ad-2522959560d5"/>
    <Key_x0020_Word xmlns="24943d0a-27c4-4bf8-a607-4a8907b6c8a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 ma:contentTypeID="0x010100BA9AACD866FC1E4981E74F9CCA9E5CA0005B817ECD3F7FD84D9F3264808D7ACDD3" ma:contentTypeVersion="5" ma:contentTypeDescription="" ma:contentTypeScope="" ma:versionID="d2825f2e4a9b54e65d324119a5cbbcf9">
  <xsd:schema xmlns:xsd="http://www.w3.org/2001/XMLSchema" xmlns:xs="http://www.w3.org/2001/XMLSchema" xmlns:p="http://schemas.microsoft.com/office/2006/metadata/properties" xmlns:ns2="c8085c4b-1ac7-4641-80ad-2522959560d5" xmlns:ns4="24943d0a-27c4-4bf8-a607-4a8907b6c8ab" targetNamespace="http://schemas.microsoft.com/office/2006/metadata/properties" ma:root="true" ma:fieldsID="29b71cb4a96d73055e5f9ffe46ed1e26" ns2:_="" ns4:_="">
    <xsd:import namespace="c8085c4b-1ac7-4641-80ad-2522959560d5"/>
    <xsd:import namespace="24943d0a-27c4-4bf8-a607-4a8907b6c8ab"/>
    <xsd:element name="properties">
      <xsd:complexType>
        <xsd:sequence>
          <xsd:element name="documentManagement">
            <xsd:complexType>
              <xsd:all>
                <xsd:element ref="ns2:Domain" minOccurs="0"/>
                <xsd:element ref="ns2:Practice_x0020_2" minOccurs="0"/>
                <xsd:element ref="ns2:Theme_x0020_2" minOccurs="0"/>
                <xsd:element ref="ns2:Sapient_x0020_Contact_x0028_s_x0029_" minOccurs="0"/>
                <xsd:element ref="ns2:Client_x0020_Segmentation" minOccurs="0"/>
                <xsd:element ref="ns2:Region" minOccurs="0"/>
                <xsd:element ref="ns2:Key_x0020_Technologies" minOccurs="0"/>
                <xsd:element ref="ns2:Capability" minOccurs="0"/>
                <xsd:element ref="ns4:Solution" minOccurs="0"/>
                <xsd:element ref="ns4:Key_x0020_Wor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085c4b-1ac7-4641-80ad-2522959560d5" elementFormDefault="qualified">
    <xsd:import namespace="http://schemas.microsoft.com/office/2006/documentManagement/types"/>
    <xsd:import namespace="http://schemas.microsoft.com/office/infopath/2007/PartnerControls"/>
    <xsd:element name="Domain" ma:index="8" nillable="true" ma:displayName="Domain" ma:internalName="Domain">
      <xsd:complexType>
        <xsd:complexContent>
          <xsd:extension base="dms:MultiChoice">
            <xsd:sequence>
              <xsd:element name="Value" maxOccurs="unbounded" minOccurs="0" nillable="true">
                <xsd:simpleType>
                  <xsd:restriction base="dms:Choice">
                    <xsd:enumeration value="Business Analysis"/>
                    <xsd:enumeration value="Business Development"/>
                    <xsd:enumeration value="General Management"/>
                    <xsd:enumeration value="Operations"/>
                    <xsd:enumeration value="Program Management"/>
                    <xsd:enumeration value="Quality Assurance"/>
                    <xsd:enumeration value="User Experience"/>
                    <xsd:enumeration value="Technology"/>
                  </xsd:restriction>
                </xsd:simpleType>
              </xsd:element>
            </xsd:sequence>
          </xsd:extension>
        </xsd:complexContent>
      </xsd:complexType>
    </xsd:element>
    <xsd:element name="Practice_x0020_2" ma:index="9" nillable="true" ma:displayName="Practice" ma:internalName="Practice_x0020_2">
      <xsd:complexType>
        <xsd:complexContent>
          <xsd:extension base="dms:MultiChoice">
            <xsd:sequence>
              <xsd:element name="Value" maxOccurs="unbounded" minOccurs="0" nillable="true">
                <xsd:simpleType>
                  <xsd:restriction base="dms:Choice">
                    <xsd:enumeration value="Buy-Side Investment Process"/>
                    <xsd:enumeration value="Clearing &amp; Collateral"/>
                    <xsd:enumeration value="CTRM"/>
                    <xsd:enumeration value="Data Management"/>
                    <xsd:enumeration value="Derivatives Platforms"/>
                    <xsd:enumeration value="Operational Risk"/>
                    <xsd:enumeration value="Pipeline and Shipping"/>
                    <xsd:enumeration value="Portfolio Accounting"/>
                    <xsd:enumeration value="Regulatory Reporting"/>
                    <xsd:enumeration value="Trade Documentation"/>
                    <xsd:enumeration value="Valuation and Risk Analytics"/>
                  </xsd:restriction>
                </xsd:simpleType>
              </xsd:element>
            </xsd:sequence>
          </xsd:extension>
        </xsd:complexContent>
      </xsd:complexType>
    </xsd:element>
    <xsd:element name="Theme_x0020_2" ma:index="10" nillable="true" ma:displayName="Theme" ma:internalName="Theme_x0020_2">
      <xsd:complexType>
        <xsd:complexContent>
          <xsd:extension base="dms:MultiChoice">
            <xsd:sequence>
              <xsd:element name="Value" maxOccurs="unbounded" minOccurs="0" nillable="true">
                <xsd:simpleType>
                  <xsd:restriction base="dms:Choice">
                    <xsd:enumeration value="Clearing and Collateral"/>
                    <xsd:enumeration value="Client Portals"/>
                    <xsd:enumeration value="Data Readiness"/>
                    <xsd:enumeration value="Energy Intelligence"/>
                    <xsd:enumeration value="Enterprise Risk"/>
                    <xsd:enumeration value="Industrialization"/>
                    <xsd:enumeration value="Mid-Stream"/>
                    <xsd:enumeration value="Regulatory Reporting"/>
                    <xsd:enumeration value="Research"/>
                    <xsd:enumeration value="Structured Finance"/>
                    <xsd:enumeration value="Wealth"/>
                  </xsd:restriction>
                </xsd:simpleType>
              </xsd:element>
            </xsd:sequence>
          </xsd:extension>
        </xsd:complexContent>
      </xsd:complexType>
    </xsd:element>
    <xsd:element name="Sapient_x0020_Contact_x0028_s_x0029_" ma:index="13" nillable="true" ma:displayName="Sapient Contact(s)" ma:list="UserInfo" ma:SharePointGroup="0" ma:internalName="Sapient_x0020_Contact_x0028_s_x0029_"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lient_x0020_Segmentation" ma:index="14" nillable="true" ma:displayName="Client Segmentation" ma:format="Dropdown" ma:internalName="Client_x0020_Segmentation">
      <xsd:simpleType>
        <xsd:restriction base="dms:Choice">
          <xsd:enumeration value="Banks - Global Investment Bank"/>
          <xsd:enumeration value="Banks - Regional Investment Bank"/>
          <xsd:enumeration value="Banks - Custodians"/>
          <xsd:enumeration value="Banks - Brokers"/>
          <xsd:enumeration value="Investment Management - Institutional Asset Manager"/>
          <xsd:enumeration value="Investment Management - Hedge Funds"/>
          <xsd:enumeration value="Investment Management - Mutual Funds"/>
          <xsd:enumeration value="Investment Management - Wealth Management"/>
          <xsd:enumeration value="Investment Management - Fund Administration"/>
          <xsd:enumeration value="Intermediaries - Exchanges"/>
          <xsd:enumeration value="Intermediaries - Clearing House"/>
          <xsd:enumeration value="Intermediaries - ISO"/>
          <xsd:enumeration value="Intermediaries - Industry Associations"/>
          <xsd:enumeration value="Energy &amp; Commodity Companies - Global Oil"/>
          <xsd:enumeration value="Energy &amp; Commodity Companies - Mid-stream Operators"/>
          <xsd:enumeration value="Energy &amp; Commodity Companies - EU Energy Merchants"/>
          <xsd:enumeration value="Energy &amp; Commodity Companies - NA Energy Merchants"/>
          <xsd:enumeration value="Governments &amp; Regulators - US"/>
          <xsd:enumeration value="Governments &amp; Regulators - UK"/>
          <xsd:enumeration value="Governments &amp; Regulators - Canada"/>
          <xsd:enumeration value="Governments &amp; Regulators - EU"/>
          <xsd:enumeration value="Governments &amp; Regulators - Asia"/>
          <xsd:enumeration value="Partner"/>
          <xsd:enumeration value="Competitor"/>
          <xsd:enumeration value="Vendor"/>
        </xsd:restriction>
      </xsd:simpleType>
    </xsd:element>
    <xsd:element name="Region" ma:index="15" nillable="true" ma:displayName="Region" ma:internalName="Region">
      <xsd:complexType>
        <xsd:complexContent>
          <xsd:extension base="dms:MultiChoice">
            <xsd:sequence>
              <xsd:element name="Value" maxOccurs="unbounded" minOccurs="0" nillable="true">
                <xsd:simpleType>
                  <xsd:restriction base="dms:Choice">
                    <xsd:enumeration value="Africa"/>
                    <xsd:enumeration value="Asia"/>
                    <xsd:enumeration value="Australia"/>
                    <xsd:enumeration value="Canada"/>
                    <xsd:enumeration value="EU"/>
                    <xsd:enumeration value="EU - UK"/>
                    <xsd:enumeration value="India"/>
                    <xsd:enumeration value="Middle East"/>
                    <xsd:enumeration value="S. America"/>
                    <xsd:enumeration value="USA"/>
                  </xsd:restriction>
                </xsd:simpleType>
              </xsd:element>
            </xsd:sequence>
          </xsd:extension>
        </xsd:complexContent>
      </xsd:complexType>
    </xsd:element>
    <xsd:element name="Key_x0020_Technologies" ma:index="16" nillable="true" ma:displayName="Key Technologies" ma:list="{17722692-f909-4a6d-9d7c-4d99fd41a240}" ma:internalName="Key_x0020_Technologies" ma:showField="Active_x0020_Title" ma:web="c8085c4b-1ac7-4641-80ad-2522959560d5">
      <xsd:complexType>
        <xsd:complexContent>
          <xsd:extension base="dms:MultiChoiceLookup">
            <xsd:sequence>
              <xsd:element name="Value" type="dms:Lookup" maxOccurs="unbounded" minOccurs="0" nillable="true"/>
            </xsd:sequence>
          </xsd:extension>
        </xsd:complexContent>
      </xsd:complexType>
    </xsd:element>
    <xsd:element name="Capability" ma:index="17" nillable="true" ma:displayName="Capability" ma:list="{c6488a8c-465d-4018-ba9f-27905420605d}" ma:internalName="Capability" ma:showField="Title" ma:web="c8085c4b-1ac7-4641-80ad-2522959560d5">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943d0a-27c4-4bf8-a607-4a8907b6c8ab" elementFormDefault="qualified">
    <xsd:import namespace="http://schemas.microsoft.com/office/2006/documentManagement/types"/>
    <xsd:import namespace="http://schemas.microsoft.com/office/infopath/2007/PartnerControls"/>
    <xsd:element name="Solution" ma:index="18" nillable="true" ma:displayName="Solution" ma:list="{228c778e-9a00-4699-9aa7-da888e41b916}" ma:internalName="Solution" ma:showField="Title">
      <xsd:complexType>
        <xsd:complexContent>
          <xsd:extension base="dms:MultiChoiceLookup">
            <xsd:sequence>
              <xsd:element name="Value" type="dms:Lookup" maxOccurs="unbounded" minOccurs="0" nillable="true"/>
            </xsd:sequence>
          </xsd:extension>
        </xsd:complexContent>
      </xsd:complexType>
    </xsd:element>
    <xsd:element name="Key_x0020_Word" ma:index="19" nillable="true" ma:displayName="Key Word" ma:hidden="true" ma:list="{92a028d3-ecb9-485b-ac47-c09f6ebe3090}" ma:internalName="Key_x0020_Word" ma:readOnly="false"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2" ma:displayName="Comments"/>
        <xsd:element name="keywords" minOccurs="0" maxOccurs="1" type="xsd:string" ma:index="11"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61D4D0-73CC-4280-AF59-F361C383B16A}">
  <ds:schemaRefs>
    <ds:schemaRef ds:uri="http://purl.org/dc/dcmitype/"/>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purl.org/dc/terms/"/>
    <ds:schemaRef ds:uri="http://schemas.microsoft.com/office/2006/metadata/properties"/>
    <ds:schemaRef ds:uri="24943d0a-27c4-4bf8-a607-4a8907b6c8ab"/>
    <ds:schemaRef ds:uri="c8085c4b-1ac7-4641-80ad-2522959560d5"/>
    <ds:schemaRef ds:uri="http://www.w3.org/XML/1998/namespace"/>
  </ds:schemaRefs>
</ds:datastoreItem>
</file>

<file path=customXml/itemProps2.xml><?xml version="1.0" encoding="utf-8"?>
<ds:datastoreItem xmlns:ds="http://schemas.openxmlformats.org/officeDocument/2006/customXml" ds:itemID="{26F53719-B4BD-49BC-B198-39FD3ED5738B}">
  <ds:schemaRefs>
    <ds:schemaRef ds:uri="http://schemas.microsoft.com/sharepoint/v3/contenttype/forms"/>
  </ds:schemaRefs>
</ds:datastoreItem>
</file>

<file path=customXml/itemProps3.xml><?xml version="1.0" encoding="utf-8"?>
<ds:datastoreItem xmlns:ds="http://schemas.openxmlformats.org/officeDocument/2006/customXml" ds:itemID="{20F316D6-DEC8-4AC9-BE68-A9B7E99898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085c4b-1ac7-4641-80ad-2522959560d5"/>
    <ds:schemaRef ds:uri="24943d0a-27c4-4bf8-a607-4a8907b6c8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15039</TotalTime>
  <Words>7020</Words>
  <Application>Microsoft Office PowerPoint</Application>
  <PresentationFormat>Custom</PresentationFormat>
  <Paragraphs>1195</Paragraphs>
  <Slides>137</Slides>
  <Notes>26</Notes>
  <HiddenSlides>0</HiddenSlides>
  <MMClips>0</MMClips>
  <ScaleCrop>false</ScaleCrop>
  <HeadingPairs>
    <vt:vector size="4" baseType="variant">
      <vt:variant>
        <vt:lpstr>Theme</vt:lpstr>
      </vt:variant>
      <vt:variant>
        <vt:i4>1</vt:i4>
      </vt:variant>
      <vt:variant>
        <vt:lpstr>Slide Titles</vt:lpstr>
      </vt:variant>
      <vt:variant>
        <vt:i4>137</vt:i4>
      </vt:variant>
    </vt:vector>
  </HeadingPairs>
  <TitlesOfParts>
    <vt:vector size="138" baseType="lpstr">
      <vt:lpstr>Content Masters</vt:lpstr>
      <vt:lpstr>Java Fundamentals</vt:lpstr>
      <vt:lpstr>PowerPoint Presentation</vt:lpstr>
      <vt:lpstr>Objectives</vt:lpstr>
      <vt:lpstr>Use Of static key word</vt:lpstr>
      <vt:lpstr>Static Variables (Class Variable)  </vt:lpstr>
      <vt:lpstr>Static Variable Example  </vt:lpstr>
      <vt:lpstr>Static Methods (Class Behavior)</vt:lpstr>
      <vt:lpstr>Static block</vt:lpstr>
      <vt:lpstr>Interface static methods (Java 8 and onwards)</vt:lpstr>
      <vt:lpstr>Use of Final keyword</vt:lpstr>
      <vt:lpstr>Final Variable</vt:lpstr>
      <vt:lpstr>Final Variable Initialization</vt:lpstr>
      <vt:lpstr>Final Methods</vt:lpstr>
      <vt:lpstr>Final Class</vt:lpstr>
      <vt:lpstr>Final Class Usage</vt:lpstr>
      <vt:lpstr>Q/A</vt:lpstr>
      <vt:lpstr>Object Initialization</vt:lpstr>
      <vt:lpstr>Default initial values</vt:lpstr>
      <vt:lpstr>Constructor</vt:lpstr>
      <vt:lpstr>Types of java constructors</vt:lpstr>
      <vt:lpstr>Example – Writing Address Class</vt:lpstr>
      <vt:lpstr>Example – Writing Employee Class</vt:lpstr>
      <vt:lpstr>Initialization and inheritance</vt:lpstr>
      <vt:lpstr>PowerPoint Presentation</vt:lpstr>
      <vt:lpstr>Hash code and Equal Contract</vt:lpstr>
      <vt:lpstr>equal() and hascode() Contract</vt:lpstr>
      <vt:lpstr>Overriding rules</vt:lpstr>
      <vt:lpstr>Examples Legal and Illegal Method Overrides</vt:lpstr>
      <vt:lpstr>Examples of illegal overrides</vt:lpstr>
      <vt:lpstr>Method hiding</vt:lpstr>
      <vt:lpstr>Immutability</vt:lpstr>
      <vt:lpstr>Rule for Immutable Class</vt:lpstr>
      <vt:lpstr>Example</vt:lpstr>
      <vt:lpstr>PowerPoint Presentation</vt:lpstr>
      <vt:lpstr>Cloning Introduction</vt:lpstr>
      <vt:lpstr>Cloning Example</vt:lpstr>
      <vt:lpstr>Cloning Example Client</vt:lpstr>
      <vt:lpstr>Shell-O-Copy</vt:lpstr>
      <vt:lpstr>Shell-O-Copy Example</vt:lpstr>
      <vt:lpstr>Shell-O-Copy Example Client</vt:lpstr>
      <vt:lpstr>Deep-O-Copy</vt:lpstr>
      <vt:lpstr>Deep-O-Copy Example</vt:lpstr>
      <vt:lpstr>Deep-O-Copy Example Client</vt:lpstr>
      <vt:lpstr>Exercise</vt:lpstr>
      <vt:lpstr>PowerPoint Presentation</vt:lpstr>
      <vt:lpstr>Introduction</vt:lpstr>
      <vt:lpstr>Annotation Type and Annotation</vt:lpstr>
      <vt:lpstr>Types of Annotation</vt:lpstr>
      <vt:lpstr>Types of Annotation (Contd..)</vt:lpstr>
      <vt:lpstr>Types of Annotation (Contd..)</vt:lpstr>
      <vt:lpstr>Exercise</vt:lpstr>
      <vt:lpstr>Built-in Annotations </vt:lpstr>
      <vt:lpstr>@Override</vt:lpstr>
      <vt:lpstr>@Deprecated</vt:lpstr>
      <vt:lpstr>@SupressWarning</vt:lpstr>
      <vt:lpstr>Exercise</vt:lpstr>
      <vt:lpstr>Custom (User-Defined) Annotations..</vt:lpstr>
      <vt:lpstr>User Defined Annotation</vt:lpstr>
      <vt:lpstr>User Defined Annotation (Contd..)</vt:lpstr>
      <vt:lpstr>Example</vt:lpstr>
      <vt:lpstr>@Retention</vt:lpstr>
      <vt:lpstr>@Target</vt:lpstr>
      <vt:lpstr>Exercise12</vt:lpstr>
      <vt:lpstr>Benefits of Custom Annotations</vt:lpstr>
      <vt:lpstr>Processing Custom Annotations</vt:lpstr>
      <vt:lpstr>Quiz</vt:lpstr>
      <vt:lpstr>Assignment</vt:lpstr>
      <vt:lpstr>Questions</vt:lpstr>
      <vt:lpstr>String Pool</vt:lpstr>
      <vt:lpstr>String (contd..)</vt:lpstr>
      <vt:lpstr>String literal pool</vt:lpstr>
      <vt:lpstr>Why String is Immutable in JAVA</vt:lpstr>
      <vt:lpstr>Best practices for working with Strings</vt:lpstr>
      <vt:lpstr>Exercise - MessageReader</vt:lpstr>
      <vt:lpstr>Questions</vt:lpstr>
      <vt:lpstr>PowerPoint Presentation</vt:lpstr>
      <vt:lpstr>What are Exceptions in Java?</vt:lpstr>
      <vt:lpstr>Need for Exception Handling</vt:lpstr>
      <vt:lpstr>try-catch</vt:lpstr>
      <vt:lpstr>Flow of control in try-catch</vt:lpstr>
      <vt:lpstr>Exercise</vt:lpstr>
      <vt:lpstr>Exception Hierarchy </vt:lpstr>
      <vt:lpstr>Throwing Exceptions</vt:lpstr>
      <vt:lpstr>Catching Exceptions</vt:lpstr>
      <vt:lpstr>Exercise</vt:lpstr>
      <vt:lpstr>finally</vt:lpstr>
      <vt:lpstr>Exercise</vt:lpstr>
      <vt:lpstr>Exception Types</vt:lpstr>
      <vt:lpstr>Exceptions Types (Contd..)</vt:lpstr>
      <vt:lpstr>Exercise</vt:lpstr>
      <vt:lpstr>Best Practices</vt:lpstr>
      <vt:lpstr>Wait a minute. I have few questions.</vt:lpstr>
      <vt:lpstr>Let us revise</vt:lpstr>
      <vt:lpstr>Quiz Time</vt:lpstr>
      <vt:lpstr>Questions</vt:lpstr>
      <vt:lpstr>PowerPoint Presentation</vt:lpstr>
      <vt:lpstr>Serialization</vt:lpstr>
      <vt:lpstr>Working with ObjectOutputStream and ObjectInputStream</vt:lpstr>
      <vt:lpstr>PowerPoint Presentation</vt:lpstr>
      <vt:lpstr>What is serialized</vt:lpstr>
      <vt:lpstr>How to Serialize</vt:lpstr>
      <vt:lpstr>How to De-Serialize</vt:lpstr>
      <vt:lpstr>Object Graphs</vt:lpstr>
      <vt:lpstr>But..</vt:lpstr>
      <vt:lpstr>Using writeObject and readObject</vt:lpstr>
      <vt:lpstr>Inheritance and Serialization</vt:lpstr>
      <vt:lpstr>SerialVersionUID in Java Serialization</vt:lpstr>
      <vt:lpstr>How serialVersionUID works?</vt:lpstr>
      <vt:lpstr>serialVersionUID Demo</vt:lpstr>
      <vt:lpstr>serialVersionUID Demo (Contd..)</vt:lpstr>
      <vt:lpstr>Exercise</vt:lpstr>
      <vt:lpstr>Exercise</vt:lpstr>
      <vt:lpstr>Assignment</vt:lpstr>
      <vt:lpstr>PowerPoint Presentation</vt:lpstr>
      <vt:lpstr>Inner Class Introduction</vt:lpstr>
      <vt:lpstr>Inner Class Example</vt:lpstr>
      <vt:lpstr>Reference Problem</vt:lpstr>
      <vt:lpstr>Solution with private inner class</vt:lpstr>
      <vt:lpstr>Solution with local inner class</vt:lpstr>
      <vt:lpstr>Local Inner Class</vt:lpstr>
      <vt:lpstr>Solution with anonymous inner class</vt:lpstr>
      <vt:lpstr>Anonymous Inner Class</vt:lpstr>
      <vt:lpstr>Exercise</vt:lpstr>
      <vt:lpstr>Static Inner Class</vt:lpstr>
      <vt:lpstr>Solution with Static Inner Class</vt:lpstr>
      <vt:lpstr>Client Code</vt:lpstr>
      <vt:lpstr>Exercise</vt:lpstr>
      <vt:lpstr>Recap</vt:lpstr>
      <vt:lpstr>Recap</vt:lpstr>
      <vt:lpstr>Recap</vt:lpstr>
      <vt:lpstr>Recap</vt:lpstr>
      <vt:lpstr>Recap</vt:lpstr>
      <vt:lpstr>Recap </vt:lpstr>
      <vt:lpstr>Recap</vt:lpstr>
      <vt:lpstr>Recap</vt:lpstr>
      <vt:lpstr>References</vt:lpstr>
      <vt:lpstr>THANK YOU</vt:lpstr>
    </vt:vector>
  </TitlesOfParts>
  <Company>Sapient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GM PPT Template 16x9</dc:title>
  <dc:creator>Dan Kummer</dc:creator>
  <cp:lastModifiedBy>WIN764BIT</cp:lastModifiedBy>
  <cp:revision>157</cp:revision>
  <cp:lastPrinted>2015-02-14T20:13:28Z</cp:lastPrinted>
  <dcterms:created xsi:type="dcterms:W3CDTF">2015-02-05T19:35:34Z</dcterms:created>
  <dcterms:modified xsi:type="dcterms:W3CDTF">2016-09-19T05:03:41Z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0x010100BA9AACD866FC1E4981E74F9CCA9E5CA0005B817ECD3F7FD84D9F3264808D7ACDD3</vt:lpwstr>
  </property>
</Properties>
</file>